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Raleway"/>
      <p:regular r:id="rId35"/>
      <p:bold r:id="rId36"/>
      <p:italic r:id="rId37"/>
      <p:boldItalic r:id="rId38"/>
    </p:embeddedFont>
    <p:embeddedFont>
      <p:font typeface="Roboto"/>
      <p:regular r:id="rId39"/>
      <p:bold r:id="rId40"/>
      <p:italic r:id="rId41"/>
      <p:boldItalic r:id="rId42"/>
    </p:embeddedFont>
    <p:embeddedFont>
      <p:font typeface="Lat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5.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7.xml"/><Relationship Id="rId44" Type="http://schemas.openxmlformats.org/officeDocument/2006/relationships/font" Target="fonts/Lato-bold.fntdata"/><Relationship Id="rId21" Type="http://schemas.openxmlformats.org/officeDocument/2006/relationships/slide" Target="slides/slide16.xml"/><Relationship Id="rId43" Type="http://schemas.openxmlformats.org/officeDocument/2006/relationships/font" Target="fonts/Lato-regular.fntdata"/><Relationship Id="rId24" Type="http://schemas.openxmlformats.org/officeDocument/2006/relationships/slide" Target="slides/slide19.xml"/><Relationship Id="rId46" Type="http://schemas.openxmlformats.org/officeDocument/2006/relationships/font" Target="fonts/Lato-boldItalic.fntdata"/><Relationship Id="rId23" Type="http://schemas.openxmlformats.org/officeDocument/2006/relationships/slide" Target="slides/slide18.xml"/><Relationship Id="rId45"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aleway-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aleway-italic.fntdata"/><Relationship Id="rId14" Type="http://schemas.openxmlformats.org/officeDocument/2006/relationships/slide" Target="slides/slide9.xml"/><Relationship Id="rId36" Type="http://schemas.openxmlformats.org/officeDocument/2006/relationships/font" Target="fonts/Raleway-bold.fntdata"/><Relationship Id="rId17" Type="http://schemas.openxmlformats.org/officeDocument/2006/relationships/slide" Target="slides/slide12.xml"/><Relationship Id="rId39" Type="http://schemas.openxmlformats.org/officeDocument/2006/relationships/font" Target="fonts/Roboto-regular.fntdata"/><Relationship Id="rId16" Type="http://schemas.openxmlformats.org/officeDocument/2006/relationships/slide" Target="slides/slide11.xml"/><Relationship Id="rId38" Type="http://schemas.openxmlformats.org/officeDocument/2006/relationships/font" Target="fonts/Raleway-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79f002df01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79f002df01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79f002df01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9f002df01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79f002df01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79f002df01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79f002df01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9f002df01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79f002df01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79f002df01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c6d4ec116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c6d4ec116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c6d4ec1165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c6d4ec116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c6d4ec1165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c6d4ec1165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c6d4ec1165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c6d4ec1165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Consider the impact of Sidecars on Cron Jobs</a:t>
            </a:r>
            <a:endParaRPr sz="1800">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The non-persistent cron may close, but the sidecar remains</a:t>
            </a:r>
            <a:endParaRPr sz="1400">
              <a:solidFill>
                <a:schemeClr val="dk1"/>
              </a:solidFill>
              <a:latin typeface="Lato"/>
              <a:ea typeface="Lato"/>
              <a:cs typeface="Lato"/>
              <a:sym typeface="Lato"/>
            </a:endParaRPr>
          </a:p>
          <a:p>
            <a:pPr indent="0" lvl="0" marL="0" rtl="0" algn="l">
              <a:lnSpc>
                <a:spcPct val="115000"/>
              </a:lnSpc>
              <a:spcBef>
                <a:spcPts val="1200"/>
              </a:spcBef>
              <a:spcAft>
                <a:spcPts val="1200"/>
              </a:spcAft>
              <a:buNone/>
            </a:pPr>
            <a:r>
              <a:rPr lang="en" sz="1400">
                <a:solidFill>
                  <a:schemeClr val="dk1"/>
                </a:solidFill>
                <a:latin typeface="Lato"/>
                <a:ea typeface="Lato"/>
                <a:cs typeface="Lato"/>
                <a:sym typeface="Lato"/>
              </a:rPr>
              <a:t>https://docs.microsoft.com/en-us/azure/active-directory/develop/active-directory-configurable-token-lifetimes</a:t>
            </a:r>
            <a:endParaRPr sz="1400">
              <a:solidFill>
                <a:schemeClr val="dk1"/>
              </a:solidFill>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c3534c3c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c3534c3c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79f002df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79f002df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c3534c3c1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c3534c3c1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c3534c3c1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c3534c3c1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c3534c3c1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c3534c3c1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https://docs.microsoft.com/en-us/azure/devops/pipelines/process/templates?view=azure-devops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c7790a99d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c7790a99d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c7790a99d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c7790a99d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c7790a99d9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c7790a99d9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c3534c3c1a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c3534c3c1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https://docs.microsoft.com/en-us/azure/devops/pipelines/process/templates?view=azure-devops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c3534c3c1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c3534c3c1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Consider the impact of Sidecars on Cron Jobs</a:t>
            </a:r>
            <a:endParaRPr sz="1800">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The non-persistent cron may close, but the sidecar remains</a:t>
            </a:r>
            <a:endParaRPr sz="1400">
              <a:solidFill>
                <a:schemeClr val="dk1"/>
              </a:solidFill>
              <a:latin typeface="Lato"/>
              <a:ea typeface="Lato"/>
              <a:cs typeface="Lato"/>
              <a:sym typeface="Lato"/>
            </a:endParaRPr>
          </a:p>
          <a:p>
            <a:pPr indent="0" lvl="0" marL="0" rtl="0" algn="l">
              <a:lnSpc>
                <a:spcPct val="115000"/>
              </a:lnSpc>
              <a:spcBef>
                <a:spcPts val="1200"/>
              </a:spcBef>
              <a:spcAft>
                <a:spcPts val="1200"/>
              </a:spcAft>
              <a:buNone/>
            </a:pPr>
            <a:r>
              <a:rPr lang="en" sz="1400">
                <a:solidFill>
                  <a:schemeClr val="dk1"/>
                </a:solidFill>
                <a:latin typeface="Lato"/>
                <a:ea typeface="Lato"/>
                <a:cs typeface="Lato"/>
                <a:sym typeface="Lato"/>
              </a:rPr>
              <a:t>https://docs.microsoft.com/en-us/azure/active-directory/develop/active-directory-configurable-token-lifetimes</a:t>
            </a:r>
            <a:endParaRPr sz="1400">
              <a:solidFill>
                <a:schemeClr val="dk1"/>
              </a:solidFill>
              <a:latin typeface="Lato"/>
              <a:ea typeface="Lato"/>
              <a:cs typeface="Lato"/>
              <a:sym typeface="La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c721c7ddc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c721c7ddc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800">
                <a:solidFill>
                  <a:schemeClr val="dk1"/>
                </a:solidFill>
                <a:latin typeface="Lato"/>
                <a:ea typeface="Lato"/>
                <a:cs typeface="Lato"/>
                <a:sym typeface="Lato"/>
              </a:rPr>
              <a:t>https://docs.microsoft.com/en-us/azure/key-vault/general/key-vault-integrate-kubernetes</a:t>
            </a:r>
            <a:endParaRPr sz="1400">
              <a:solidFill>
                <a:schemeClr val="dk1"/>
              </a:solidFill>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c853b7d6e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c853b7d6e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853b7d6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853b7d6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79f002df01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79f002df01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79f002df0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9f002df0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79f002df0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9f002df0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79f002df01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9f002df01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79f002df01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79f002df01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79f002df01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79f002df0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4.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43.png"/><Relationship Id="rId5"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2.png"/><Relationship Id="rId13" Type="http://schemas.openxmlformats.org/officeDocument/2006/relationships/image" Target="../media/image1.png"/><Relationship Id="rId12"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10.png"/><Relationship Id="rId15" Type="http://schemas.openxmlformats.org/officeDocument/2006/relationships/image" Target="../media/image13.png"/><Relationship Id="rId14" Type="http://schemas.openxmlformats.org/officeDocument/2006/relationships/image" Target="../media/image9.png"/><Relationship Id="rId17" Type="http://schemas.openxmlformats.org/officeDocument/2006/relationships/image" Target="../media/image11.png"/><Relationship Id="rId16" Type="http://schemas.openxmlformats.org/officeDocument/2006/relationships/image" Target="../media/image5.png"/><Relationship Id="rId5" Type="http://schemas.openxmlformats.org/officeDocument/2006/relationships/image" Target="../media/image27.png"/><Relationship Id="rId19" Type="http://schemas.openxmlformats.org/officeDocument/2006/relationships/image" Target="../media/image14.png"/><Relationship Id="rId6" Type="http://schemas.openxmlformats.org/officeDocument/2006/relationships/image" Target="../media/image8.png"/><Relationship Id="rId18" Type="http://schemas.openxmlformats.org/officeDocument/2006/relationships/image" Target="../media/image19.png"/><Relationship Id="rId7" Type="http://schemas.openxmlformats.org/officeDocument/2006/relationships/image" Target="../media/image56.png"/><Relationship Id="rId8"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1.png"/><Relationship Id="rId4" Type="http://schemas.openxmlformats.org/officeDocument/2006/relationships/image" Target="../media/image49.png"/><Relationship Id="rId5" Type="http://schemas.openxmlformats.org/officeDocument/2006/relationships/image" Target="../media/image40.png"/><Relationship Id="rId6" Type="http://schemas.openxmlformats.org/officeDocument/2006/relationships/image" Target="../media/image44.png"/><Relationship Id="rId7"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bit.ly/2NnEeZT" TargetMode="External"/><Relationship Id="rId4" Type="http://schemas.openxmlformats.org/officeDocument/2006/relationships/hyperlink" Target="https://freshbrewed.science/OSN2021/OSN_+Full+Stack+CICD+of+Kubernetes+Microservices+using+DevOps+and+IaC.pdf" TargetMode="External"/><Relationship Id="rId5" Type="http://schemas.openxmlformats.org/officeDocument/2006/relationships/hyperlink" Target="https://freshbrewed.science/OSN2021/OSN_+Full+Stack+CICD+of+Kubernetes+Microservices+using+DevOps+and+IaC.pptx" TargetMode="External"/><Relationship Id="rId6" Type="http://schemas.openxmlformats.org/officeDocument/2006/relationships/hyperlink" Target="https://freshbrewed.scien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5.png"/><Relationship Id="rId7"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71" name="Shape 71"/>
        <p:cNvGrpSpPr/>
        <p:nvPr/>
      </p:nvGrpSpPr>
      <p:grpSpPr>
        <a:xfrm>
          <a:off x="0" y="0"/>
          <a:ext cx="0" cy="0"/>
          <a:chOff x="0" y="0"/>
          <a:chExt cx="0" cy="0"/>
        </a:xfrm>
      </p:grpSpPr>
      <p:sp>
        <p:nvSpPr>
          <p:cNvPr id="72" name="Google Shape;72;p13"/>
          <p:cNvSpPr txBox="1"/>
          <p:nvPr>
            <p:ph type="ctrTitle"/>
          </p:nvPr>
        </p:nvSpPr>
        <p:spPr>
          <a:xfrm>
            <a:off x="2371725" y="630225"/>
            <a:ext cx="6331500" cy="154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Full Stack CICD of Kubernetes Microservices using DevOps and IaC</a:t>
            </a:r>
            <a:endParaRPr/>
          </a:p>
        </p:txBody>
      </p:sp>
      <p:sp>
        <p:nvSpPr>
          <p:cNvPr id="73" name="Google Shape;73;p13"/>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Isaac Johnson @Medtronic</a:t>
            </a:r>
            <a:endParaRPr/>
          </a:p>
        </p:txBody>
      </p:sp>
      <p:pic>
        <p:nvPicPr>
          <p:cNvPr id="74" name="Google Shape;74;p13"/>
          <p:cNvPicPr preferRelativeResize="0"/>
          <p:nvPr/>
        </p:nvPicPr>
        <p:blipFill>
          <a:blip r:embed="rId3">
            <a:alphaModFix/>
          </a:blip>
          <a:stretch>
            <a:fillRect/>
          </a:stretch>
        </p:blipFill>
        <p:spPr>
          <a:xfrm>
            <a:off x="127250" y="683700"/>
            <a:ext cx="2194374" cy="2925823"/>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A="50000" stPos="0" sy="-100000" ky="0"/>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2"/>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Setting up CSV/IDs</a:t>
            </a:r>
            <a:endParaRPr/>
          </a:p>
        </p:txBody>
      </p:sp>
      <p:sp>
        <p:nvSpPr>
          <p:cNvPr id="197" name="Google Shape;197;p22"/>
          <p:cNvSpPr txBox="1"/>
          <p:nvPr/>
        </p:nvSpPr>
        <p:spPr>
          <a:xfrm>
            <a:off x="919150" y="1062300"/>
            <a:ext cx="7802700" cy="3936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 </a:t>
            </a:r>
            <a:r>
              <a:rPr b="1" lang="en" sz="750">
                <a:solidFill>
                  <a:srgbClr val="008080"/>
                </a:solidFill>
                <a:highlight>
                  <a:srgbClr val="FFFFFE"/>
                </a:highlight>
                <a:latin typeface="Courier New"/>
                <a:ea typeface="Courier New"/>
                <a:cs typeface="Courier New"/>
                <a:sym typeface="Courier New"/>
              </a:rPr>
              <a:t>bash</a:t>
            </a:r>
            <a:r>
              <a:rPr b="1" lang="en" sz="750">
                <a:solidFill>
                  <a:schemeClr val="dk2"/>
                </a:solidFill>
                <a:highlight>
                  <a:srgbClr val="FFFFFE"/>
                </a:highlight>
                <a:latin typeface="Courier New"/>
                <a:ea typeface="Courier New"/>
                <a:cs typeface="Courier New"/>
                <a:sym typeface="Courier New"/>
              </a:rPr>
              <a:t>: |</a:t>
            </a:r>
            <a:endParaRPr b="1" sz="75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#!/bin/bash</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set +x</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 take comma sep list and set a var (remove trailing comma if there)</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echo "##vso[task.setvariable variable=WISTOPROCESS]"`cat ids.txt | sed 's/,$//'` &gt; t.o</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50">
                <a:solidFill>
                  <a:srgbClr val="0451A5"/>
                </a:solidFill>
                <a:highlight>
                  <a:srgbClr val="FFFFFE"/>
                </a:highlight>
                <a:latin typeface="Courier New"/>
                <a:ea typeface="Courier New"/>
                <a:cs typeface="Courier New"/>
                <a:sym typeface="Courier New"/>
              </a:rPr>
              <a:t>             set -x</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cat t.o</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displayName</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'Set WISTOPROCESS'</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 </a:t>
            </a:r>
            <a:r>
              <a:rPr b="1" lang="en" sz="750">
                <a:solidFill>
                  <a:srgbClr val="008080"/>
                </a:solidFill>
                <a:highlight>
                  <a:srgbClr val="FFFFFE"/>
                </a:highlight>
                <a:latin typeface="Courier New"/>
                <a:ea typeface="Courier New"/>
                <a:cs typeface="Courier New"/>
                <a:sym typeface="Courier New"/>
              </a:rPr>
              <a:t>bash</a:t>
            </a:r>
            <a:r>
              <a:rPr b="1" lang="en" sz="750">
                <a:solidFill>
                  <a:schemeClr val="dk2"/>
                </a:solidFill>
                <a:highlight>
                  <a:srgbClr val="FFFFFE"/>
                </a:highlight>
                <a:latin typeface="Courier New"/>
                <a:ea typeface="Courier New"/>
                <a:cs typeface="Courier New"/>
                <a:sym typeface="Courier New"/>
              </a:rPr>
              <a:t>: |</a:t>
            </a:r>
            <a:endParaRPr b="1" sz="75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set +x</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t/>
            </a:r>
            <a:endParaRPr b="1" sz="75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export IFS=","</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read -a strarr &lt;&lt;&lt; "$(WISTOPROCESS)"</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t/>
            </a:r>
            <a:endParaRPr b="1" sz="75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 Print each value of the array by using the loop</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export tval="{"</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t/>
            </a:r>
            <a:endParaRPr b="1" sz="75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for val in "${strarr[@]}";</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rgbClr val="0451A5"/>
                </a:solidFill>
                <a:highlight>
                  <a:srgbClr val="FFFFFE"/>
                </a:highlight>
                <a:latin typeface="Courier New"/>
                <a:ea typeface="Courier New"/>
                <a:cs typeface="Courier New"/>
                <a:sym typeface="Courier New"/>
              </a:rPr>
              <a:t>            do</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export tval="${tval}'process$val':{'wi':'$val'}, "</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done</a:t>
            </a:r>
            <a:endParaRPr b="1" sz="750">
              <a:solidFill>
                <a:srgbClr val="0451A5"/>
              </a:solidFill>
              <a:highlight>
                <a:srgbClr val="FFFFFE"/>
              </a:highlight>
              <a:latin typeface="Courier New"/>
              <a:ea typeface="Courier New"/>
              <a:cs typeface="Courier New"/>
              <a:sym typeface="Courier New"/>
            </a:endParaRPr>
          </a:p>
          <a:p>
            <a:pPr indent="0" lvl="0" marL="0" rtl="0" algn="l">
              <a:spcBef>
                <a:spcPts val="0"/>
              </a:spcBef>
              <a:spcAft>
                <a:spcPts val="0"/>
              </a:spcAft>
              <a:buNone/>
            </a:pPr>
            <a:r>
              <a:t/>
            </a:r>
            <a:endParaRPr b="1" sz="750">
              <a:solidFill>
                <a:schemeClr val="dk2"/>
              </a:solidFill>
              <a:highlight>
                <a:srgbClr val="FFFFFE"/>
              </a:highlight>
              <a:latin typeface="Courier New"/>
              <a:ea typeface="Courier New"/>
              <a:cs typeface="Courier New"/>
              <a:sym typeface="Courier New"/>
            </a:endParaRPr>
          </a:p>
        </p:txBody>
      </p:sp>
      <p:sp>
        <p:nvSpPr>
          <p:cNvPr id="198" name="Google Shape;198;p22"/>
          <p:cNvSpPr/>
          <p:nvPr/>
        </p:nvSpPr>
        <p:spPr>
          <a:xfrm>
            <a:off x="6973125" y="536475"/>
            <a:ext cx="1673400" cy="1195200"/>
          </a:xfrm>
          <a:prstGeom prst="wedgeRectCallout">
            <a:avLst>
              <a:gd fmla="val -72780" name="adj1"/>
              <a:gd fmla="val 52311"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Take IDs from our WI Query as a CSV and make an AzDO Var</a:t>
            </a:r>
            <a:endParaRPr/>
          </a:p>
        </p:txBody>
      </p:sp>
      <p:sp>
        <p:nvSpPr>
          <p:cNvPr id="199" name="Google Shape;199;p22"/>
          <p:cNvSpPr/>
          <p:nvPr/>
        </p:nvSpPr>
        <p:spPr>
          <a:xfrm>
            <a:off x="6772500" y="2571750"/>
            <a:ext cx="1673400" cy="1195200"/>
          </a:xfrm>
          <a:prstGeom prst="wedgeRectCallout">
            <a:avLst>
              <a:gd fmla="val -174685" name="adj1"/>
              <a:gd fmla="val 97823"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Turn a CSV string  into JSON block:</a:t>
            </a:r>
            <a:br>
              <a:rPr lang="en"/>
            </a:br>
            <a:r>
              <a:rPr i="1" lang="en" sz="1200"/>
              <a:t>processXX{wi:XX}</a:t>
            </a:r>
            <a:endParaRPr i="1"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3"/>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lang="en"/>
              <a:t>Using Semaphore</a:t>
            </a:r>
            <a:endParaRPr/>
          </a:p>
        </p:txBody>
      </p:sp>
      <p:sp>
        <p:nvSpPr>
          <p:cNvPr id="205" name="Google Shape;205;p23"/>
          <p:cNvSpPr txBox="1"/>
          <p:nvPr/>
        </p:nvSpPr>
        <p:spPr>
          <a:xfrm>
            <a:off x="708650" y="498075"/>
            <a:ext cx="7802700" cy="5248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2"/>
              </a:buClr>
              <a:buSzPts val="1100"/>
              <a:buFont typeface="Arial"/>
              <a:buNone/>
            </a:pPr>
            <a:r>
              <a:t/>
            </a:r>
            <a:endParaRPr b="1" sz="70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if [[ "$(WISTOPROCESS)" == "" ]]; then </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echo "##vso[task.setvariable variable=mywis;isOutput=true]{}" &gt; ./t.o</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else</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echo "##vso[task.setvariable variable=mywis;isOutput=true]$tval" | sed 's/..$/}/' &gt; ./t.o</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fi</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t/>
            </a:r>
            <a:endParaRPr b="1" sz="70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07200"/>
                </a:solidFill>
                <a:highlight>
                  <a:srgbClr val="FFFFFE"/>
                </a:highlight>
                <a:latin typeface="Courier New"/>
                <a:ea typeface="Courier New"/>
                <a:cs typeface="Courier New"/>
                <a:sym typeface="Courier New"/>
              </a:rPr>
              <a:t># regardless of above, if we detect another queued "notStarted" or "inProgress" job, just die.. don't double process</a:t>
            </a:r>
            <a:endParaRPr b="1" sz="700">
              <a:solidFill>
                <a:srgbClr val="007200"/>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07200"/>
                </a:solidFill>
                <a:highlight>
                  <a:srgbClr val="FFFFFE"/>
                </a:highlight>
                <a:latin typeface="Courier New"/>
                <a:ea typeface="Courier New"/>
                <a:cs typeface="Courier New"/>
                <a:sym typeface="Courier New"/>
              </a:rPr>
              <a:t># this way if an existing job is taking a while, we just bail out on subsequent builds (gracefully)</a:t>
            </a:r>
            <a:endParaRPr b="1" sz="700">
              <a:solidFill>
                <a:srgbClr val="007200"/>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export tVarNS="`cat $(Build.StagingDirectory)/pipelinestate.txt | grep -v $(Build.BuildID) | grep notStarted | head -n1 | tr -d '\n'`"</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export tVarIP="`cat $(Build.StagingDirectory)/pipelinestate.txt | grep -v $(Build.BuildID) | grep inProgress | head -n1 | tr -d '\n'`"</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if [[ "$tVarNS" == "" ]]; then</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echo "No one else is NotStarted"</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else</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echo "##vso[task.setvariable variable=mywis;isOutput=true]{}" &gt; ./t.o</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fi</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if [[ "$tVarIP" == "" ]]; then</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echo "No one else is InProgress"</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else</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echo "##vso[task.setvariable variable=mywis;isOutput=true]{}" &gt; ./t.o</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fi</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set -x</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cat ./t.o</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t/>
            </a:r>
            <a:endParaRPr b="1" sz="700">
              <a:solidFill>
                <a:srgbClr val="0451A5"/>
              </a:solidFill>
              <a:highlight>
                <a:srgbClr val="FFFFFE"/>
              </a:highlight>
              <a:latin typeface="Courier New"/>
              <a:ea typeface="Courier New"/>
              <a:cs typeface="Courier New"/>
              <a:sym typeface="Courier New"/>
            </a:endParaRPr>
          </a:p>
          <a:p>
            <a:pPr indent="0" lvl="0" marL="0" rtl="0" algn="l">
              <a:spcBef>
                <a:spcPts val="0"/>
              </a:spcBef>
              <a:spcAft>
                <a:spcPts val="0"/>
              </a:spcAft>
              <a:buClr>
                <a:schemeClr val="dk2"/>
              </a:buClr>
              <a:buSzPts val="1100"/>
              <a:buFont typeface="Arial"/>
              <a:buNone/>
            </a:pPr>
            <a:r>
              <a:t/>
            </a:r>
            <a:endParaRPr b="1" sz="700">
              <a:solidFill>
                <a:schemeClr val="dk2"/>
              </a:solidFill>
              <a:highlight>
                <a:srgbClr val="FFFFFE"/>
              </a:highlight>
              <a:latin typeface="Courier New"/>
              <a:ea typeface="Courier New"/>
              <a:cs typeface="Courier New"/>
              <a:sym typeface="Courier New"/>
            </a:endParaRPr>
          </a:p>
          <a:p>
            <a:pPr indent="0" lvl="0" marL="0" rtl="0" algn="l">
              <a:spcBef>
                <a:spcPts val="0"/>
              </a:spcBef>
              <a:spcAft>
                <a:spcPts val="0"/>
              </a:spcAft>
              <a:buNone/>
            </a:pPr>
            <a:r>
              <a:t/>
            </a:r>
            <a:endParaRPr b="1" sz="700">
              <a:solidFill>
                <a:schemeClr val="dk2"/>
              </a:solidFill>
              <a:highlight>
                <a:srgbClr val="FFFFFE"/>
              </a:highlight>
              <a:latin typeface="Courier New"/>
              <a:ea typeface="Courier New"/>
              <a:cs typeface="Courier New"/>
              <a:sym typeface="Courier New"/>
            </a:endParaRPr>
          </a:p>
        </p:txBody>
      </p:sp>
      <p:sp>
        <p:nvSpPr>
          <p:cNvPr id="206" name="Google Shape;206;p23"/>
          <p:cNvSpPr/>
          <p:nvPr/>
        </p:nvSpPr>
        <p:spPr>
          <a:xfrm>
            <a:off x="5404750" y="3136575"/>
            <a:ext cx="3480000" cy="13479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 </a:t>
            </a:r>
            <a:r>
              <a:rPr b="1" lang="en" sz="750">
                <a:solidFill>
                  <a:srgbClr val="008080"/>
                </a:solidFill>
                <a:highlight>
                  <a:srgbClr val="FFFFFE"/>
                </a:highlight>
                <a:latin typeface="Courier New"/>
                <a:ea typeface="Courier New"/>
                <a:cs typeface="Courier New"/>
                <a:sym typeface="Courier New"/>
              </a:rPr>
              <a:t>job</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runner</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dependsOn</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parse_work_item</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strategy</a:t>
            </a:r>
            <a:r>
              <a:rPr b="1" lang="en" sz="750">
                <a:solidFill>
                  <a:schemeClr val="dk2"/>
                </a:solidFill>
                <a:highlight>
                  <a:srgbClr val="FFFFFE"/>
                </a:highlight>
                <a:latin typeface="Courier New"/>
                <a:ea typeface="Courier New"/>
                <a:cs typeface="Courier New"/>
                <a:sym typeface="Courier New"/>
              </a:rPr>
              <a:t>:</a:t>
            </a:r>
            <a:endParaRPr b="1" sz="75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matrix</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 dependencies.parse_work_item.outputs['mtrx.mywis']]</a:t>
            </a:r>
            <a:endParaRPr b="1" sz="750">
              <a:solidFill>
                <a:srgbClr val="0451A5"/>
              </a:solidFill>
              <a:highlight>
                <a:srgbClr val="FFFFFE"/>
              </a:highlight>
              <a:latin typeface="Courier New"/>
              <a:ea typeface="Courier New"/>
              <a:cs typeface="Courier New"/>
              <a:sym typeface="Courier New"/>
            </a:endParaRPr>
          </a:p>
          <a:p>
            <a:pPr indent="0" lvl="0" marL="0" rtl="0" algn="l">
              <a:spcBef>
                <a:spcPts val="0"/>
              </a:spcBef>
              <a:spcAft>
                <a:spcPts val="0"/>
              </a:spcAft>
              <a:buNone/>
            </a:pPr>
            <a:r>
              <a:t/>
            </a:r>
            <a:endParaRPr b="1" sz="1100"/>
          </a:p>
        </p:txBody>
      </p:sp>
      <p:sp>
        <p:nvSpPr>
          <p:cNvPr id="207" name="Google Shape;207;p23"/>
          <p:cNvSpPr/>
          <p:nvPr/>
        </p:nvSpPr>
        <p:spPr>
          <a:xfrm>
            <a:off x="170825" y="702400"/>
            <a:ext cx="1140000" cy="859800"/>
          </a:xfrm>
          <a:prstGeom prst="wedgeRectCallout">
            <a:avLst>
              <a:gd fmla="val 72193" name="adj1"/>
              <a:gd fmla="val -18019"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Null JSON on empty set</a:t>
            </a:r>
            <a:endParaRPr/>
          </a:p>
        </p:txBody>
      </p:sp>
      <p:sp>
        <p:nvSpPr>
          <p:cNvPr id="208" name="Google Shape;208;p23"/>
          <p:cNvSpPr/>
          <p:nvPr/>
        </p:nvSpPr>
        <p:spPr>
          <a:xfrm>
            <a:off x="170825" y="3176175"/>
            <a:ext cx="904200" cy="1664100"/>
          </a:xfrm>
          <a:prstGeom prst="wedgeRectCallout">
            <a:avLst>
              <a:gd fmla="val 83886" name="adj1"/>
              <a:gd fmla="val -55539"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Any other running or queued pipeline, then empty this one (make it a no-op)</a:t>
            </a:r>
            <a:endParaRPr sz="1200"/>
          </a:p>
        </p:txBody>
      </p:sp>
      <p:sp>
        <p:nvSpPr>
          <p:cNvPr id="209" name="Google Shape;209;p23"/>
          <p:cNvSpPr/>
          <p:nvPr/>
        </p:nvSpPr>
        <p:spPr>
          <a:xfrm>
            <a:off x="7949425" y="1211350"/>
            <a:ext cx="935400" cy="564600"/>
          </a:xfrm>
          <a:prstGeom prst="wedgeRectCallout">
            <a:avLst>
              <a:gd fmla="val 4565" name="adj1"/>
              <a:gd fmla="val 341339"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t>Matrix on JSON (0..n)</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4"/>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typical IaC Repo</a:t>
            </a:r>
            <a:endParaRPr/>
          </a:p>
        </p:txBody>
      </p:sp>
      <p:sp>
        <p:nvSpPr>
          <p:cNvPr id="215" name="Google Shape;215;p24"/>
          <p:cNvSpPr txBox="1"/>
          <p:nvPr>
            <p:ph idx="1" type="body"/>
          </p:nvPr>
        </p:nvSpPr>
        <p:spPr>
          <a:xfrm>
            <a:off x="802925" y="1211350"/>
            <a:ext cx="3474300" cy="30831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u="sng"/>
              <a:t>OurProjectAKS</a:t>
            </a:r>
            <a:endParaRPr b="1" u="sng"/>
          </a:p>
          <a:p>
            <a:pPr indent="-342900" lvl="0" marL="457200" rtl="0" algn="l">
              <a:spcBef>
                <a:spcPts val="1200"/>
              </a:spcBef>
              <a:spcAft>
                <a:spcPts val="0"/>
              </a:spcAft>
              <a:buSzPts val="1800"/>
              <a:buChar char="●"/>
            </a:pPr>
            <a:r>
              <a:rPr lang="en"/>
              <a:t>configure/</a:t>
            </a:r>
            <a:endParaRPr/>
          </a:p>
          <a:p>
            <a:pPr indent="-317500" lvl="1" marL="914400" rtl="0" algn="l">
              <a:spcBef>
                <a:spcPts val="0"/>
              </a:spcBef>
              <a:spcAft>
                <a:spcPts val="0"/>
              </a:spcAft>
              <a:buSzPts val="1400"/>
              <a:buChar char="○"/>
            </a:pPr>
            <a:r>
              <a:rPr lang="en"/>
              <a:t>istio/</a:t>
            </a:r>
            <a:endParaRPr/>
          </a:p>
          <a:p>
            <a:pPr indent="-317500" lvl="1" marL="914400" rtl="0" algn="l">
              <a:spcBef>
                <a:spcPts val="0"/>
              </a:spcBef>
              <a:spcAft>
                <a:spcPts val="0"/>
              </a:spcAft>
              <a:buSzPts val="1400"/>
              <a:buChar char="○"/>
            </a:pPr>
            <a:r>
              <a:rPr lang="en"/>
              <a:t>010-cluster-roles.yaml</a:t>
            </a:r>
            <a:endParaRPr/>
          </a:p>
          <a:p>
            <a:pPr indent="-317500" lvl="1" marL="914400" rtl="0" algn="l">
              <a:spcBef>
                <a:spcPts val="0"/>
              </a:spcBef>
              <a:spcAft>
                <a:spcPts val="0"/>
              </a:spcAft>
              <a:buSzPts val="1400"/>
              <a:buChar char="○"/>
            </a:pPr>
            <a:r>
              <a:rPr lang="en"/>
              <a:t>020-companyspecific.yaml</a:t>
            </a:r>
            <a:endParaRPr/>
          </a:p>
          <a:p>
            <a:pPr indent="-317500" lvl="1" marL="914400" rtl="0" algn="l">
              <a:spcBef>
                <a:spcPts val="0"/>
              </a:spcBef>
              <a:spcAft>
                <a:spcPts val="0"/>
              </a:spcAft>
              <a:buSzPts val="1400"/>
              <a:buChar char="○"/>
            </a:pPr>
            <a:r>
              <a:rPr lang="en"/>
              <a:t>030-azdoagents.yaml</a:t>
            </a:r>
            <a:endParaRPr/>
          </a:p>
          <a:p>
            <a:pPr indent="-317500" lvl="1" marL="914400" rtl="0" algn="l">
              <a:spcBef>
                <a:spcPts val="0"/>
              </a:spcBef>
              <a:spcAft>
                <a:spcPts val="0"/>
              </a:spcAft>
              <a:buSzPts val="1400"/>
              <a:buChar char="○"/>
            </a:pPr>
            <a:r>
              <a:rPr lang="en"/>
              <a:t>040-aad-groups.yaml</a:t>
            </a:r>
            <a:endParaRPr/>
          </a:p>
          <a:p>
            <a:pPr indent="-317500" lvl="1" marL="914400" rtl="0" algn="l">
              <a:spcBef>
                <a:spcPts val="0"/>
              </a:spcBef>
              <a:spcAft>
                <a:spcPts val="0"/>
              </a:spcAft>
              <a:buSzPts val="1400"/>
              <a:buChar char="○"/>
            </a:pPr>
            <a:r>
              <a:rPr lang="en"/>
              <a:t>050-nginx-ingress.yaml</a:t>
            </a:r>
            <a:endParaRPr/>
          </a:p>
          <a:p>
            <a:pPr indent="-342900" lvl="0" marL="457200" rtl="0" algn="l">
              <a:spcBef>
                <a:spcPts val="0"/>
              </a:spcBef>
              <a:spcAft>
                <a:spcPts val="0"/>
              </a:spcAft>
              <a:buSzPts val="1800"/>
              <a:buChar char="●"/>
            </a:pPr>
            <a:r>
              <a:rPr lang="en">
                <a:solidFill>
                  <a:srgbClr val="4A86E8"/>
                </a:solidFill>
              </a:rPr>
              <a:t>docs</a:t>
            </a:r>
            <a:r>
              <a:rPr lang="en"/>
              <a:t>/</a:t>
            </a:r>
            <a:endParaRPr/>
          </a:p>
          <a:p>
            <a:pPr indent="-317500" lvl="1" marL="914400" rtl="0" algn="l">
              <a:spcBef>
                <a:spcPts val="0"/>
              </a:spcBef>
              <a:spcAft>
                <a:spcPts val="0"/>
              </a:spcAft>
              <a:buSzPts val="1400"/>
              <a:buChar char="○"/>
            </a:pPr>
            <a:r>
              <a:rPr lang="en"/>
              <a:t>SETUP.md</a:t>
            </a:r>
            <a:endParaRPr/>
          </a:p>
          <a:p>
            <a:pPr indent="-342900" lvl="0" marL="457200" rtl="0" algn="l">
              <a:spcBef>
                <a:spcPts val="0"/>
              </a:spcBef>
              <a:spcAft>
                <a:spcPts val="0"/>
              </a:spcAft>
              <a:buSzPts val="1800"/>
              <a:buChar char="●"/>
            </a:pPr>
            <a:r>
              <a:rPr lang="en">
                <a:solidFill>
                  <a:srgbClr val="4A86E8"/>
                </a:solidFill>
              </a:rPr>
              <a:t>pubs</a:t>
            </a:r>
            <a:r>
              <a:rPr lang="en"/>
              <a:t>/</a:t>
            </a:r>
            <a:endParaRPr/>
          </a:p>
          <a:p>
            <a:pPr indent="-317500" lvl="1" marL="914400" rtl="0" algn="l">
              <a:spcBef>
                <a:spcPts val="0"/>
              </a:spcBef>
              <a:spcAft>
                <a:spcPts val="0"/>
              </a:spcAft>
              <a:buSzPts val="1400"/>
              <a:buChar char="○"/>
            </a:pPr>
            <a:r>
              <a:rPr lang="en"/>
              <a:t>RequestAccess.md</a:t>
            </a:r>
            <a:endParaRPr/>
          </a:p>
        </p:txBody>
      </p:sp>
      <p:sp>
        <p:nvSpPr>
          <p:cNvPr id="216" name="Google Shape;216;p24"/>
          <p:cNvSpPr txBox="1"/>
          <p:nvPr>
            <p:ph idx="1" type="body"/>
          </p:nvPr>
        </p:nvSpPr>
        <p:spPr>
          <a:xfrm>
            <a:off x="4681625" y="1710850"/>
            <a:ext cx="3474300" cy="2690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examples</a:t>
            </a:r>
            <a:r>
              <a:rPr lang="en"/>
              <a:t>/</a:t>
            </a:r>
            <a:endParaRPr/>
          </a:p>
          <a:p>
            <a:pPr indent="-317500" lvl="1" marL="914400" rtl="0" algn="l">
              <a:spcBef>
                <a:spcPts val="0"/>
              </a:spcBef>
              <a:spcAft>
                <a:spcPts val="0"/>
              </a:spcAft>
              <a:buSzPts val="1400"/>
              <a:buChar char="○"/>
            </a:pPr>
            <a:r>
              <a:rPr lang="en"/>
              <a:t>my-cluster-admin.yaml</a:t>
            </a:r>
            <a:endParaRPr/>
          </a:p>
          <a:p>
            <a:pPr indent="-342900" lvl="0" marL="457200" rtl="0" algn="l">
              <a:spcBef>
                <a:spcPts val="0"/>
              </a:spcBef>
              <a:spcAft>
                <a:spcPts val="0"/>
              </a:spcAft>
              <a:buSzPts val="1800"/>
              <a:buChar char="●"/>
            </a:pPr>
            <a:r>
              <a:rPr lang="en"/>
              <a:t>terraform/</a:t>
            </a:r>
            <a:endParaRPr/>
          </a:p>
          <a:p>
            <a:pPr indent="-317500" lvl="1" marL="914400" rtl="0" algn="l">
              <a:spcBef>
                <a:spcPts val="0"/>
              </a:spcBef>
              <a:spcAft>
                <a:spcPts val="0"/>
              </a:spcAft>
              <a:buSzPts val="1400"/>
              <a:buChar char="○"/>
            </a:pPr>
            <a:r>
              <a:rPr lang="en"/>
              <a:t>main.tf</a:t>
            </a:r>
            <a:endParaRPr/>
          </a:p>
          <a:p>
            <a:pPr indent="-317500" lvl="1" marL="914400" rtl="0" algn="l">
              <a:spcBef>
                <a:spcPts val="0"/>
              </a:spcBef>
              <a:spcAft>
                <a:spcPts val="0"/>
              </a:spcAft>
              <a:buSzPts val="1400"/>
              <a:buChar char="○"/>
            </a:pPr>
            <a:r>
              <a:rPr lang="en"/>
              <a:t>output.tf</a:t>
            </a:r>
            <a:endParaRPr/>
          </a:p>
          <a:p>
            <a:pPr indent="-317500" lvl="1" marL="914400" rtl="0" algn="l">
              <a:spcBef>
                <a:spcPts val="0"/>
              </a:spcBef>
              <a:spcAft>
                <a:spcPts val="0"/>
              </a:spcAft>
              <a:buSzPts val="1400"/>
              <a:buChar char="○"/>
            </a:pPr>
            <a:r>
              <a:rPr lang="en"/>
              <a:t>variables.tf</a:t>
            </a:r>
            <a:endParaRPr/>
          </a:p>
          <a:p>
            <a:pPr indent="-342900" lvl="0" marL="457200" rtl="0" algn="l">
              <a:spcBef>
                <a:spcPts val="0"/>
              </a:spcBef>
              <a:spcAft>
                <a:spcPts val="0"/>
              </a:spcAft>
              <a:buSzPts val="1800"/>
              <a:buChar char="●"/>
            </a:pPr>
            <a:r>
              <a:rPr lang="en"/>
              <a:t>README.md</a:t>
            </a:r>
            <a:endParaRPr/>
          </a:p>
          <a:p>
            <a:pPr indent="-342900" lvl="0" marL="457200" rtl="0" algn="l">
              <a:spcBef>
                <a:spcPts val="0"/>
              </a:spcBef>
              <a:spcAft>
                <a:spcPts val="0"/>
              </a:spcAft>
              <a:buSzPts val="1800"/>
              <a:buChar char="●"/>
            </a:pPr>
            <a:r>
              <a:rPr lang="en"/>
              <a:t>azure-pipelines.yaml</a:t>
            </a:r>
            <a:endParaRPr/>
          </a:p>
        </p:txBody>
      </p:sp>
      <p:sp>
        <p:nvSpPr>
          <p:cNvPr id="217" name="Google Shape;217;p24"/>
          <p:cNvSpPr/>
          <p:nvPr/>
        </p:nvSpPr>
        <p:spPr>
          <a:xfrm>
            <a:off x="4010650" y="1434100"/>
            <a:ext cx="4711200" cy="2637600"/>
          </a:xfrm>
          <a:prstGeom prst="rect">
            <a:avLst/>
          </a:prstGeom>
          <a:solidFill>
            <a:srgbClr val="FFFFF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50000"/>
              </a:lnSpc>
              <a:spcBef>
                <a:spcPts val="0"/>
              </a:spcBef>
              <a:spcAft>
                <a:spcPts val="0"/>
              </a:spcAft>
              <a:buClr>
                <a:schemeClr val="dk2"/>
              </a:buClr>
              <a:buSzPts val="1100"/>
              <a:buFont typeface="Arial"/>
              <a:buNone/>
            </a:pPr>
            <a:r>
              <a:rPr b="1" lang="en" sz="700">
                <a:solidFill>
                  <a:srgbClr val="008080"/>
                </a:solidFill>
                <a:highlight>
                  <a:srgbClr val="FFFFFE"/>
                </a:highlight>
                <a:latin typeface="Courier New"/>
                <a:ea typeface="Courier New"/>
                <a:cs typeface="Courier New"/>
                <a:sym typeface="Courier New"/>
              </a:rPr>
              <a:t>apiVersion</a:t>
            </a: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rbac.authorization.k8s.io/v1</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rgbClr val="008080"/>
                </a:solidFill>
                <a:highlight>
                  <a:srgbClr val="FFFFFE"/>
                </a:highlight>
                <a:latin typeface="Courier New"/>
                <a:ea typeface="Courier New"/>
                <a:cs typeface="Courier New"/>
                <a:sym typeface="Courier New"/>
              </a:rPr>
              <a:t>kind</a:t>
            </a: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ClusterRoleBinding</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rgbClr val="008080"/>
                </a:solidFill>
                <a:highlight>
                  <a:srgbClr val="FFFFFE"/>
                </a:highlight>
                <a:latin typeface="Courier New"/>
                <a:ea typeface="Courier New"/>
                <a:cs typeface="Courier New"/>
                <a:sym typeface="Courier New"/>
              </a:rPr>
              <a:t>metadata</a:t>
            </a:r>
            <a:r>
              <a:rPr b="1" lang="en" sz="700">
                <a:solidFill>
                  <a:schemeClr val="dk2"/>
                </a:solidFill>
                <a:highlight>
                  <a:srgbClr val="FFFFFE"/>
                </a:highlight>
                <a:latin typeface="Courier New"/>
                <a:ea typeface="Courier New"/>
                <a:cs typeface="Courier New"/>
                <a:sym typeface="Courier New"/>
              </a:rPr>
              <a:t>:</a:t>
            </a:r>
            <a:endParaRPr b="1" sz="70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08080"/>
                </a:solidFill>
                <a:highlight>
                  <a:srgbClr val="FFFFFE"/>
                </a:highlight>
                <a:latin typeface="Courier New"/>
                <a:ea typeface="Courier New"/>
                <a:cs typeface="Courier New"/>
                <a:sym typeface="Courier New"/>
              </a:rPr>
              <a:t>name</a:t>
            </a: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company-cluster-admins</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rgbClr val="008080"/>
                </a:solidFill>
                <a:highlight>
                  <a:srgbClr val="FFFFFE"/>
                </a:highlight>
                <a:latin typeface="Courier New"/>
                <a:ea typeface="Courier New"/>
                <a:cs typeface="Courier New"/>
                <a:sym typeface="Courier New"/>
              </a:rPr>
              <a:t>roleRef</a:t>
            </a:r>
            <a:r>
              <a:rPr b="1" lang="en" sz="700">
                <a:solidFill>
                  <a:schemeClr val="dk2"/>
                </a:solidFill>
                <a:highlight>
                  <a:srgbClr val="FFFFFE"/>
                </a:highlight>
                <a:latin typeface="Courier New"/>
                <a:ea typeface="Courier New"/>
                <a:cs typeface="Courier New"/>
                <a:sym typeface="Courier New"/>
              </a:rPr>
              <a:t>:</a:t>
            </a:r>
            <a:endParaRPr b="1" sz="70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08080"/>
                </a:solidFill>
                <a:highlight>
                  <a:srgbClr val="FFFFFE"/>
                </a:highlight>
                <a:latin typeface="Courier New"/>
                <a:ea typeface="Courier New"/>
                <a:cs typeface="Courier New"/>
                <a:sym typeface="Courier New"/>
              </a:rPr>
              <a:t>apiGroup</a:t>
            </a: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rbac.authorization.k8s.io</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08080"/>
                </a:solidFill>
                <a:highlight>
                  <a:srgbClr val="FFFFFE"/>
                </a:highlight>
                <a:latin typeface="Courier New"/>
                <a:ea typeface="Courier New"/>
                <a:cs typeface="Courier New"/>
                <a:sym typeface="Courier New"/>
              </a:rPr>
              <a:t>kind</a:t>
            </a: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ClusterRole</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08080"/>
                </a:solidFill>
                <a:highlight>
                  <a:srgbClr val="FFFFFE"/>
                </a:highlight>
                <a:latin typeface="Courier New"/>
                <a:ea typeface="Courier New"/>
                <a:cs typeface="Courier New"/>
                <a:sym typeface="Courier New"/>
              </a:rPr>
              <a:t>name</a:t>
            </a: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company-team-cluster-admin</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rgbClr val="008080"/>
                </a:solidFill>
                <a:highlight>
                  <a:srgbClr val="FFFFFE"/>
                </a:highlight>
                <a:latin typeface="Courier New"/>
                <a:ea typeface="Courier New"/>
                <a:cs typeface="Courier New"/>
                <a:sym typeface="Courier New"/>
              </a:rPr>
              <a:t>subjects</a:t>
            </a:r>
            <a:r>
              <a:rPr b="1" lang="en" sz="700">
                <a:solidFill>
                  <a:schemeClr val="dk2"/>
                </a:solidFill>
                <a:highlight>
                  <a:srgbClr val="FFFFFE"/>
                </a:highlight>
                <a:latin typeface="Courier New"/>
                <a:ea typeface="Courier New"/>
                <a:cs typeface="Courier New"/>
                <a:sym typeface="Courier New"/>
              </a:rPr>
              <a:t>:</a:t>
            </a:r>
            <a:endParaRPr b="1" sz="70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08080"/>
                </a:solidFill>
                <a:highlight>
                  <a:srgbClr val="FFFFFE"/>
                </a:highlight>
                <a:latin typeface="Courier New"/>
                <a:ea typeface="Courier New"/>
                <a:cs typeface="Courier New"/>
                <a:sym typeface="Courier New"/>
              </a:rPr>
              <a:t>apiGroup</a:t>
            </a: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rbac.authorization.k8s.io</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08080"/>
                </a:solidFill>
                <a:highlight>
                  <a:srgbClr val="FFFFFE"/>
                </a:highlight>
                <a:latin typeface="Courier New"/>
                <a:ea typeface="Courier New"/>
                <a:cs typeface="Courier New"/>
                <a:sym typeface="Courier New"/>
              </a:rPr>
              <a:t>kind</a:t>
            </a: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Group</a:t>
            </a:r>
            <a:endParaRPr b="1" sz="70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07200"/>
                </a:solidFill>
                <a:highlight>
                  <a:srgbClr val="FFFFFE"/>
                </a:highlight>
                <a:latin typeface="Courier New"/>
                <a:ea typeface="Courier New"/>
                <a:cs typeface="Courier New"/>
                <a:sym typeface="Courier New"/>
              </a:rPr>
              <a:t># DL SomeTeam : dl.someteam@company.com</a:t>
            </a:r>
            <a:endParaRPr b="1" sz="700">
              <a:solidFill>
                <a:srgbClr val="007200"/>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00">
                <a:solidFill>
                  <a:schemeClr val="dk2"/>
                </a:solidFill>
                <a:highlight>
                  <a:srgbClr val="FFFFFE"/>
                </a:highlight>
                <a:latin typeface="Courier New"/>
                <a:ea typeface="Courier New"/>
                <a:cs typeface="Courier New"/>
                <a:sym typeface="Courier New"/>
              </a:rPr>
              <a:t> </a:t>
            </a:r>
            <a:r>
              <a:rPr b="1" lang="en" sz="700">
                <a:solidFill>
                  <a:srgbClr val="008080"/>
                </a:solidFill>
                <a:highlight>
                  <a:srgbClr val="FFFFFE"/>
                </a:highlight>
                <a:latin typeface="Courier New"/>
                <a:ea typeface="Courier New"/>
                <a:cs typeface="Courier New"/>
                <a:sym typeface="Courier New"/>
              </a:rPr>
              <a:t>name</a:t>
            </a:r>
            <a:r>
              <a:rPr b="1" lang="en" sz="700">
                <a:solidFill>
                  <a:schemeClr val="dk2"/>
                </a:solidFill>
                <a:highlight>
                  <a:srgbClr val="FFFFFE"/>
                </a:highlight>
                <a:latin typeface="Courier New"/>
                <a:ea typeface="Courier New"/>
                <a:cs typeface="Courier New"/>
                <a:sym typeface="Courier New"/>
              </a:rPr>
              <a:t>: </a:t>
            </a:r>
            <a:r>
              <a:rPr b="1" lang="en" sz="700">
                <a:solidFill>
                  <a:srgbClr val="0451A5"/>
                </a:solidFill>
                <a:highlight>
                  <a:srgbClr val="FFFFFE"/>
                </a:highlight>
                <a:latin typeface="Courier New"/>
                <a:ea typeface="Courier New"/>
                <a:cs typeface="Courier New"/>
                <a:sym typeface="Courier New"/>
              </a:rPr>
              <a:t>"asdfasdf-asdf-asdf-asdf-asdfasdfasdf"</a:t>
            </a:r>
            <a:endParaRPr b="1" sz="700">
              <a:solidFill>
                <a:srgbClr val="0451A5"/>
              </a:solidFill>
              <a:highlight>
                <a:srgbClr val="FFFFFE"/>
              </a:highlight>
              <a:latin typeface="Courier New"/>
              <a:ea typeface="Courier New"/>
              <a:cs typeface="Courier New"/>
              <a:sym typeface="Courier New"/>
            </a:endParaRPr>
          </a:p>
          <a:p>
            <a:pPr indent="0" lvl="0" marL="0" rtl="0" algn="l">
              <a:spcBef>
                <a:spcPts val="0"/>
              </a:spcBef>
              <a:spcAft>
                <a:spcPts val="0"/>
              </a:spcAft>
              <a:buNone/>
            </a:pPr>
            <a:r>
              <a:t/>
            </a:r>
            <a:endParaRPr b="1"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5"/>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Documentation vs Publications</a:t>
            </a:r>
            <a:endParaRPr/>
          </a:p>
        </p:txBody>
      </p:sp>
      <p:sp>
        <p:nvSpPr>
          <p:cNvPr id="223" name="Google Shape;223;p25"/>
          <p:cNvSpPr txBox="1"/>
          <p:nvPr/>
        </p:nvSpPr>
        <p:spPr>
          <a:xfrm>
            <a:off x="5110000" y="1386850"/>
            <a:ext cx="2994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Docs: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Runbooks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How-to’s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Legacy one-offs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Notes on Infra setup</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Team Meetings</a:t>
            </a:r>
            <a:endParaRPr>
              <a:latin typeface="Lato"/>
              <a:ea typeface="Lato"/>
              <a:cs typeface="Lato"/>
              <a:sym typeface="Lato"/>
            </a:endParaRPr>
          </a:p>
        </p:txBody>
      </p:sp>
      <p:sp>
        <p:nvSpPr>
          <p:cNvPr id="224" name="Google Shape;224;p25"/>
          <p:cNvSpPr txBox="1"/>
          <p:nvPr/>
        </p:nvSpPr>
        <p:spPr>
          <a:xfrm>
            <a:off x="5110000" y="3114000"/>
            <a:ext cx="2994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Pubs</a:t>
            </a:r>
            <a:r>
              <a:rPr lang="en">
                <a:latin typeface="Lato"/>
                <a:ea typeface="Lato"/>
                <a:cs typeface="Lato"/>
                <a:sym typeface="Lato"/>
              </a:rPr>
              <a:t>:</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How-to’s for users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FAQs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REST Docs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More information</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Status/Dashboards</a:t>
            </a:r>
            <a:endParaRPr>
              <a:latin typeface="Lato"/>
              <a:ea typeface="Lato"/>
              <a:cs typeface="Lato"/>
              <a:sym typeface="Lato"/>
            </a:endParaRPr>
          </a:p>
        </p:txBody>
      </p:sp>
      <p:pic>
        <p:nvPicPr>
          <p:cNvPr id="225" name="Google Shape;225;p25"/>
          <p:cNvPicPr preferRelativeResize="0"/>
          <p:nvPr/>
        </p:nvPicPr>
        <p:blipFill>
          <a:blip r:embed="rId3">
            <a:alphaModFix/>
          </a:blip>
          <a:stretch>
            <a:fillRect/>
          </a:stretch>
        </p:blipFill>
        <p:spPr>
          <a:xfrm>
            <a:off x="139425" y="1428550"/>
            <a:ext cx="4805199" cy="3028060"/>
          </a:xfrm>
          <a:prstGeom prst="rect">
            <a:avLst/>
          </a:prstGeom>
          <a:noFill/>
          <a:ln>
            <a:noFill/>
          </a:ln>
          <a:effectLst>
            <a:outerShdw blurRad="57150" rotWithShape="0" algn="bl" dir="5400000" dist="19050">
              <a:srgbClr val="000000">
                <a:alpha val="50000"/>
              </a:srgbClr>
            </a:outerShdw>
          </a:effectLst>
        </p:spPr>
      </p:pic>
      <p:pic>
        <p:nvPicPr>
          <p:cNvPr id="226" name="Google Shape;226;p25"/>
          <p:cNvPicPr preferRelativeResize="0"/>
          <p:nvPr/>
        </p:nvPicPr>
        <p:blipFill>
          <a:blip r:embed="rId4">
            <a:alphaModFix/>
          </a:blip>
          <a:stretch>
            <a:fillRect/>
          </a:stretch>
        </p:blipFill>
        <p:spPr>
          <a:xfrm>
            <a:off x="139425" y="1428550"/>
            <a:ext cx="4805200" cy="2574976"/>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par>
                                <p:cTn fill="hold" nodeType="withEffect" presetClass="exit" presetID="10" presetSubtype="0">
                                  <p:stCondLst>
                                    <p:cond delay="0"/>
                                  </p:stCondLst>
                                  <p:childTnLst>
                                    <p:animEffect filter="fade" transition="out">
                                      <p:cBhvr>
                                        <p:cTn dur="1000"/>
                                        <p:tgtEl>
                                          <p:spTgt spid="225"/>
                                        </p:tgtEl>
                                      </p:cBhvr>
                                    </p:animEffect>
                                    <p:set>
                                      <p:cBhvr>
                                        <p:cTn dur="1" fill="hold">
                                          <p:stCondLst>
                                            <p:cond delay="1000"/>
                                          </p:stCondLst>
                                        </p:cTn>
                                        <p:tgtEl>
                                          <p:spTgt spid="22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6"/>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AKS ACR Process</a:t>
            </a:r>
            <a:endParaRPr/>
          </a:p>
        </p:txBody>
      </p:sp>
      <p:sp>
        <p:nvSpPr>
          <p:cNvPr id="232" name="Google Shape;232;p26"/>
          <p:cNvSpPr/>
          <p:nvPr/>
        </p:nvSpPr>
        <p:spPr>
          <a:xfrm>
            <a:off x="497025" y="1348050"/>
            <a:ext cx="1874700" cy="29868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Terraform</a:t>
            </a:r>
            <a:endParaRPr/>
          </a:p>
        </p:txBody>
      </p:sp>
      <p:sp>
        <p:nvSpPr>
          <p:cNvPr id="233" name="Google Shape;233;p26"/>
          <p:cNvSpPr/>
          <p:nvPr/>
        </p:nvSpPr>
        <p:spPr>
          <a:xfrm>
            <a:off x="577275" y="3526550"/>
            <a:ext cx="1668300" cy="682200"/>
          </a:xfrm>
          <a:prstGeom prst="round1Rect">
            <a:avLst>
              <a:gd fmla="val 16667" name="adj"/>
            </a:avLst>
          </a:prstGeom>
          <a:solidFill>
            <a:srgbClr val="CFE2F3"/>
          </a:solidFill>
          <a:ln cap="flat" cmpd="sng" w="9525">
            <a:solidFill>
              <a:schemeClr val="dk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AzureRM</a:t>
            </a:r>
            <a:endParaRPr/>
          </a:p>
          <a:p>
            <a:pPr indent="0" lvl="0" marL="0" rtl="0" algn="l">
              <a:spcBef>
                <a:spcPts val="0"/>
              </a:spcBef>
              <a:spcAft>
                <a:spcPts val="0"/>
              </a:spcAft>
              <a:buNone/>
            </a:pPr>
            <a:r>
              <a:rPr lang="en"/>
              <a:t>Storage</a:t>
            </a:r>
            <a:endParaRPr/>
          </a:p>
        </p:txBody>
      </p:sp>
      <p:pic>
        <p:nvPicPr>
          <p:cNvPr id="234" name="Google Shape;234;p26"/>
          <p:cNvPicPr preferRelativeResize="0"/>
          <p:nvPr/>
        </p:nvPicPr>
        <p:blipFill>
          <a:blip r:embed="rId3">
            <a:alphaModFix/>
          </a:blip>
          <a:stretch>
            <a:fillRect/>
          </a:stretch>
        </p:blipFill>
        <p:spPr>
          <a:xfrm>
            <a:off x="942693" y="3526549"/>
            <a:ext cx="1679920" cy="682199"/>
          </a:xfrm>
          <a:prstGeom prst="rect">
            <a:avLst/>
          </a:prstGeom>
          <a:noFill/>
          <a:ln>
            <a:noFill/>
          </a:ln>
        </p:spPr>
      </p:pic>
      <p:sp>
        <p:nvSpPr>
          <p:cNvPr id="235" name="Google Shape;235;p26"/>
          <p:cNvSpPr/>
          <p:nvPr/>
        </p:nvSpPr>
        <p:spPr>
          <a:xfrm>
            <a:off x="2746075" y="1347225"/>
            <a:ext cx="877200" cy="4014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plan</a:t>
            </a:r>
            <a:endParaRPr/>
          </a:p>
        </p:txBody>
      </p:sp>
      <p:sp>
        <p:nvSpPr>
          <p:cNvPr id="236" name="Google Shape;236;p26"/>
          <p:cNvSpPr/>
          <p:nvPr/>
        </p:nvSpPr>
        <p:spPr>
          <a:xfrm>
            <a:off x="4331725" y="1347225"/>
            <a:ext cx="877200" cy="4014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apply</a:t>
            </a:r>
            <a:endParaRPr/>
          </a:p>
        </p:txBody>
      </p:sp>
      <p:pic>
        <p:nvPicPr>
          <p:cNvPr id="237" name="Google Shape;237;p26"/>
          <p:cNvPicPr preferRelativeResize="0"/>
          <p:nvPr/>
        </p:nvPicPr>
        <p:blipFill>
          <a:blip r:embed="rId4">
            <a:alphaModFix/>
          </a:blip>
          <a:stretch>
            <a:fillRect/>
          </a:stretch>
        </p:blipFill>
        <p:spPr>
          <a:xfrm>
            <a:off x="2602772" y="2310425"/>
            <a:ext cx="1123851" cy="590025"/>
          </a:xfrm>
          <a:prstGeom prst="rect">
            <a:avLst/>
          </a:prstGeom>
          <a:noFill/>
          <a:ln>
            <a:noFill/>
          </a:ln>
        </p:spPr>
      </p:pic>
      <p:cxnSp>
        <p:nvCxnSpPr>
          <p:cNvPr id="238" name="Google Shape;238;p26"/>
          <p:cNvCxnSpPr>
            <a:stCxn id="235" idx="2"/>
            <a:endCxn id="237" idx="0"/>
          </p:cNvCxnSpPr>
          <p:nvPr/>
        </p:nvCxnSpPr>
        <p:spPr>
          <a:xfrm flipH="1">
            <a:off x="3164575" y="1748625"/>
            <a:ext cx="20100" cy="561900"/>
          </a:xfrm>
          <a:prstGeom prst="straightConnector1">
            <a:avLst/>
          </a:prstGeom>
          <a:noFill/>
          <a:ln cap="flat" cmpd="sng" w="9525">
            <a:solidFill>
              <a:schemeClr val="dk2"/>
            </a:solidFill>
            <a:prstDash val="solid"/>
            <a:round/>
            <a:headEnd len="med" w="med" type="none"/>
            <a:tailEnd len="med" w="med" type="triangle"/>
          </a:ln>
        </p:spPr>
      </p:cxnSp>
      <p:cxnSp>
        <p:nvCxnSpPr>
          <p:cNvPr id="239" name="Google Shape;239;p26"/>
          <p:cNvCxnSpPr>
            <a:stCxn id="235" idx="2"/>
          </p:cNvCxnSpPr>
          <p:nvPr/>
        </p:nvCxnSpPr>
        <p:spPr>
          <a:xfrm flipH="1">
            <a:off x="2017975" y="1748625"/>
            <a:ext cx="1166700" cy="1840500"/>
          </a:xfrm>
          <a:prstGeom prst="straightConnector1">
            <a:avLst/>
          </a:prstGeom>
          <a:noFill/>
          <a:ln cap="flat" cmpd="sng" w="9525">
            <a:solidFill>
              <a:schemeClr val="dk2"/>
            </a:solidFill>
            <a:prstDash val="solid"/>
            <a:round/>
            <a:headEnd len="med" w="med" type="none"/>
            <a:tailEnd len="med" w="med" type="triangle"/>
          </a:ln>
        </p:spPr>
      </p:cxnSp>
      <p:pic>
        <p:nvPicPr>
          <p:cNvPr id="240" name="Google Shape;240;p26"/>
          <p:cNvPicPr preferRelativeResize="0"/>
          <p:nvPr/>
        </p:nvPicPr>
        <p:blipFill>
          <a:blip r:embed="rId5">
            <a:alphaModFix/>
          </a:blip>
          <a:stretch>
            <a:fillRect/>
          </a:stretch>
        </p:blipFill>
        <p:spPr>
          <a:xfrm>
            <a:off x="4729488" y="2224202"/>
            <a:ext cx="840250" cy="840250"/>
          </a:xfrm>
          <a:prstGeom prst="rect">
            <a:avLst/>
          </a:prstGeom>
          <a:noFill/>
          <a:ln>
            <a:noFill/>
          </a:ln>
        </p:spPr>
      </p:pic>
      <p:pic>
        <p:nvPicPr>
          <p:cNvPr id="241" name="Google Shape;241;p26"/>
          <p:cNvPicPr preferRelativeResize="0"/>
          <p:nvPr/>
        </p:nvPicPr>
        <p:blipFill rotWithShape="1">
          <a:blip r:embed="rId6">
            <a:alphaModFix/>
          </a:blip>
          <a:srcRect b="26024" l="27745" r="28116" t="0"/>
          <a:stretch/>
        </p:blipFill>
        <p:spPr>
          <a:xfrm>
            <a:off x="3726625" y="2224200"/>
            <a:ext cx="981501" cy="762475"/>
          </a:xfrm>
          <a:prstGeom prst="rect">
            <a:avLst/>
          </a:prstGeom>
          <a:noFill/>
          <a:ln>
            <a:noFill/>
          </a:ln>
        </p:spPr>
      </p:pic>
      <p:cxnSp>
        <p:nvCxnSpPr>
          <p:cNvPr id="242" name="Google Shape;242;p26"/>
          <p:cNvCxnSpPr>
            <a:stCxn id="236" idx="2"/>
            <a:endCxn id="241" idx="0"/>
          </p:cNvCxnSpPr>
          <p:nvPr/>
        </p:nvCxnSpPr>
        <p:spPr>
          <a:xfrm flipH="1">
            <a:off x="4217425" y="1748625"/>
            <a:ext cx="552900" cy="475500"/>
          </a:xfrm>
          <a:prstGeom prst="straightConnector1">
            <a:avLst/>
          </a:prstGeom>
          <a:noFill/>
          <a:ln cap="flat" cmpd="sng" w="9525">
            <a:solidFill>
              <a:schemeClr val="dk2"/>
            </a:solidFill>
            <a:prstDash val="solid"/>
            <a:round/>
            <a:headEnd len="med" w="med" type="none"/>
            <a:tailEnd len="med" w="med" type="triangle"/>
          </a:ln>
        </p:spPr>
      </p:cxnSp>
      <p:cxnSp>
        <p:nvCxnSpPr>
          <p:cNvPr id="243" name="Google Shape;243;p26"/>
          <p:cNvCxnSpPr>
            <a:stCxn id="236" idx="2"/>
          </p:cNvCxnSpPr>
          <p:nvPr/>
        </p:nvCxnSpPr>
        <p:spPr>
          <a:xfrm>
            <a:off x="4770325" y="1748625"/>
            <a:ext cx="223200" cy="447000"/>
          </a:xfrm>
          <a:prstGeom prst="straightConnector1">
            <a:avLst/>
          </a:prstGeom>
          <a:noFill/>
          <a:ln cap="flat" cmpd="sng" w="9525">
            <a:solidFill>
              <a:schemeClr val="dk2"/>
            </a:solidFill>
            <a:prstDash val="solid"/>
            <a:round/>
            <a:headEnd len="med" w="med" type="none"/>
            <a:tailEnd len="med" w="med" type="triangle"/>
          </a:ln>
        </p:spPr>
      </p:cxnSp>
      <p:cxnSp>
        <p:nvCxnSpPr>
          <p:cNvPr id="244" name="Google Shape;244;p26"/>
          <p:cNvCxnSpPr>
            <a:stCxn id="235" idx="3"/>
            <a:endCxn id="236" idx="1"/>
          </p:cNvCxnSpPr>
          <p:nvPr/>
        </p:nvCxnSpPr>
        <p:spPr>
          <a:xfrm>
            <a:off x="3623275" y="1547925"/>
            <a:ext cx="708600" cy="0"/>
          </a:xfrm>
          <a:prstGeom prst="straightConnector1">
            <a:avLst/>
          </a:prstGeom>
          <a:noFill/>
          <a:ln cap="flat" cmpd="sng" w="9525">
            <a:solidFill>
              <a:schemeClr val="dk2"/>
            </a:solidFill>
            <a:prstDash val="solid"/>
            <a:round/>
            <a:headEnd len="med" w="med" type="none"/>
            <a:tailEnd len="med" w="med" type="triangle"/>
          </a:ln>
        </p:spPr>
      </p:cxnSp>
      <p:sp>
        <p:nvSpPr>
          <p:cNvPr id="245" name="Google Shape;245;p26"/>
          <p:cNvSpPr/>
          <p:nvPr/>
        </p:nvSpPr>
        <p:spPr>
          <a:xfrm>
            <a:off x="5721450" y="1347225"/>
            <a:ext cx="1034700" cy="4014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configure</a:t>
            </a:r>
            <a:endParaRPr/>
          </a:p>
        </p:txBody>
      </p:sp>
      <p:sp>
        <p:nvSpPr>
          <p:cNvPr id="246" name="Google Shape;246;p26"/>
          <p:cNvSpPr/>
          <p:nvPr/>
        </p:nvSpPr>
        <p:spPr>
          <a:xfrm>
            <a:off x="5942600" y="2000800"/>
            <a:ext cx="1680000" cy="286800"/>
          </a:xfrm>
          <a:prstGeom prst="rect">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Priv IAM steps</a:t>
            </a:r>
            <a:endParaRPr/>
          </a:p>
        </p:txBody>
      </p:sp>
      <p:sp>
        <p:nvSpPr>
          <p:cNvPr id="247" name="Google Shape;247;p26"/>
          <p:cNvSpPr/>
          <p:nvPr/>
        </p:nvSpPr>
        <p:spPr>
          <a:xfrm>
            <a:off x="6063000" y="2383575"/>
            <a:ext cx="1221000" cy="286800"/>
          </a:xfrm>
          <a:prstGeom prst="rect">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Primary ACR</a:t>
            </a:r>
            <a:endParaRPr/>
          </a:p>
        </p:txBody>
      </p:sp>
      <p:sp>
        <p:nvSpPr>
          <p:cNvPr id="248" name="Google Shape;248;p26"/>
          <p:cNvSpPr/>
          <p:nvPr/>
        </p:nvSpPr>
        <p:spPr>
          <a:xfrm>
            <a:off x="6063000" y="2752950"/>
            <a:ext cx="1221000" cy="286800"/>
          </a:xfrm>
          <a:prstGeom prst="rect">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New SP</a:t>
            </a:r>
            <a:endParaRPr/>
          </a:p>
        </p:txBody>
      </p:sp>
      <p:sp>
        <p:nvSpPr>
          <p:cNvPr id="249" name="Google Shape;249;p26"/>
          <p:cNvSpPr/>
          <p:nvPr/>
        </p:nvSpPr>
        <p:spPr>
          <a:xfrm>
            <a:off x="5942450" y="3242450"/>
            <a:ext cx="1680000" cy="286800"/>
          </a:xfrm>
          <a:prstGeom prst="rect">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Configure</a:t>
            </a:r>
            <a:endParaRPr/>
          </a:p>
        </p:txBody>
      </p:sp>
      <p:sp>
        <p:nvSpPr>
          <p:cNvPr id="250" name="Google Shape;250;p26"/>
          <p:cNvSpPr/>
          <p:nvPr/>
        </p:nvSpPr>
        <p:spPr>
          <a:xfrm>
            <a:off x="5942600" y="3674700"/>
            <a:ext cx="1680000" cy="286800"/>
          </a:xfrm>
          <a:prstGeom prst="rect">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Save Settings to AKV</a:t>
            </a:r>
            <a:endParaRPr sz="1200"/>
          </a:p>
        </p:txBody>
      </p:sp>
      <p:sp>
        <p:nvSpPr>
          <p:cNvPr id="251" name="Google Shape;251;p26"/>
          <p:cNvSpPr/>
          <p:nvPr/>
        </p:nvSpPr>
        <p:spPr>
          <a:xfrm>
            <a:off x="7868900" y="1348038"/>
            <a:ext cx="1034700" cy="4014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destroy</a:t>
            </a:r>
            <a:endParaRPr/>
          </a:p>
        </p:txBody>
      </p:sp>
      <p:sp>
        <p:nvSpPr>
          <p:cNvPr id="252" name="Google Shape;252;p26"/>
          <p:cNvSpPr/>
          <p:nvPr/>
        </p:nvSpPr>
        <p:spPr>
          <a:xfrm>
            <a:off x="7094725" y="1368138"/>
            <a:ext cx="435600" cy="361200"/>
          </a:xfrm>
          <a:prstGeom prst="round2DiagRect">
            <a:avLst>
              <a:gd fmla="val 16667" name="adj1"/>
              <a:gd fmla="val 0" name="adj2"/>
            </a:avLst>
          </a:prstGeom>
          <a:solidFill>
            <a:srgbClr val="9900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253" name="Google Shape;253;p26"/>
          <p:cNvCxnSpPr>
            <a:stCxn id="236" idx="3"/>
            <a:endCxn id="245" idx="1"/>
          </p:cNvCxnSpPr>
          <p:nvPr/>
        </p:nvCxnSpPr>
        <p:spPr>
          <a:xfrm>
            <a:off x="5208925" y="1547925"/>
            <a:ext cx="512400" cy="0"/>
          </a:xfrm>
          <a:prstGeom prst="straightConnector1">
            <a:avLst/>
          </a:prstGeom>
          <a:noFill/>
          <a:ln cap="flat" cmpd="sng" w="9525">
            <a:solidFill>
              <a:schemeClr val="dk2"/>
            </a:solidFill>
            <a:prstDash val="solid"/>
            <a:round/>
            <a:headEnd len="med" w="med" type="none"/>
            <a:tailEnd len="med" w="med" type="triangle"/>
          </a:ln>
        </p:spPr>
      </p:cxnSp>
      <p:cxnSp>
        <p:nvCxnSpPr>
          <p:cNvPr id="254" name="Google Shape;254;p26"/>
          <p:cNvCxnSpPr>
            <a:stCxn id="245" idx="3"/>
            <a:endCxn id="252" idx="2"/>
          </p:cNvCxnSpPr>
          <p:nvPr/>
        </p:nvCxnSpPr>
        <p:spPr>
          <a:xfrm>
            <a:off x="6756150" y="1547925"/>
            <a:ext cx="338700" cy="900"/>
          </a:xfrm>
          <a:prstGeom prst="straightConnector1">
            <a:avLst/>
          </a:prstGeom>
          <a:noFill/>
          <a:ln cap="flat" cmpd="sng" w="9525">
            <a:solidFill>
              <a:schemeClr val="dk2"/>
            </a:solidFill>
            <a:prstDash val="solid"/>
            <a:round/>
            <a:headEnd len="med" w="med" type="none"/>
            <a:tailEnd len="med" w="med" type="triangle"/>
          </a:ln>
        </p:spPr>
      </p:cxnSp>
      <p:cxnSp>
        <p:nvCxnSpPr>
          <p:cNvPr id="255" name="Google Shape;255;p26"/>
          <p:cNvCxnSpPr>
            <a:stCxn id="252" idx="0"/>
            <a:endCxn id="251" idx="1"/>
          </p:cNvCxnSpPr>
          <p:nvPr/>
        </p:nvCxnSpPr>
        <p:spPr>
          <a:xfrm>
            <a:off x="7530325" y="1548738"/>
            <a:ext cx="338700" cy="0"/>
          </a:xfrm>
          <a:prstGeom prst="straightConnector1">
            <a:avLst/>
          </a:prstGeom>
          <a:noFill/>
          <a:ln cap="flat" cmpd="sng" w="9525">
            <a:solidFill>
              <a:schemeClr val="dk2"/>
            </a:solidFill>
            <a:prstDash val="dot"/>
            <a:round/>
            <a:headEnd len="med" w="med" type="none"/>
            <a:tailEnd len="med" w="med" type="triangle"/>
          </a:ln>
        </p:spPr>
      </p:cxnSp>
      <p:sp>
        <p:nvSpPr>
          <p:cNvPr id="256" name="Google Shape;256;p26"/>
          <p:cNvSpPr/>
          <p:nvPr/>
        </p:nvSpPr>
        <p:spPr>
          <a:xfrm>
            <a:off x="8089150" y="2195700"/>
            <a:ext cx="877200" cy="803700"/>
          </a:xfrm>
          <a:prstGeom prst="wedgeRectCallout">
            <a:avLst>
              <a:gd fmla="val -127665" name="adj1"/>
              <a:gd fmla="val -123326"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i="1" lang="en"/>
              <a:t>Manual gate</a:t>
            </a:r>
            <a:endParaRPr i="1"/>
          </a:p>
        </p:txBody>
      </p:sp>
      <p:sp>
        <p:nvSpPr>
          <p:cNvPr id="257" name="Google Shape;257;p26"/>
          <p:cNvSpPr/>
          <p:nvPr/>
        </p:nvSpPr>
        <p:spPr>
          <a:xfrm>
            <a:off x="806575" y="1841100"/>
            <a:ext cx="1123800" cy="3612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AKS</a:t>
            </a:r>
            <a:endParaRPr/>
          </a:p>
        </p:txBody>
      </p:sp>
      <p:sp>
        <p:nvSpPr>
          <p:cNvPr id="258" name="Google Shape;258;p26"/>
          <p:cNvSpPr/>
          <p:nvPr/>
        </p:nvSpPr>
        <p:spPr>
          <a:xfrm>
            <a:off x="806575" y="2239575"/>
            <a:ext cx="1123800" cy="3612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Networking</a:t>
            </a:r>
            <a:endParaRPr/>
          </a:p>
        </p:txBody>
      </p:sp>
      <p:sp>
        <p:nvSpPr>
          <p:cNvPr id="259" name="Google Shape;259;p26"/>
          <p:cNvSpPr/>
          <p:nvPr/>
        </p:nvSpPr>
        <p:spPr>
          <a:xfrm>
            <a:off x="806575" y="2638050"/>
            <a:ext cx="1123800" cy="3612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ACR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AKS ACR Process</a:t>
            </a:r>
            <a:endParaRPr/>
          </a:p>
        </p:txBody>
      </p:sp>
      <p:pic>
        <p:nvPicPr>
          <p:cNvPr id="265" name="Google Shape;265;p27"/>
          <p:cNvPicPr preferRelativeResize="0"/>
          <p:nvPr/>
        </p:nvPicPr>
        <p:blipFill>
          <a:blip r:embed="rId3">
            <a:alphaModFix/>
          </a:blip>
          <a:stretch>
            <a:fillRect/>
          </a:stretch>
        </p:blipFill>
        <p:spPr>
          <a:xfrm>
            <a:off x="616750" y="1211350"/>
            <a:ext cx="4239026" cy="3366275"/>
          </a:xfrm>
          <a:prstGeom prst="rect">
            <a:avLst/>
          </a:prstGeom>
          <a:noFill/>
          <a:ln>
            <a:noFill/>
          </a:ln>
        </p:spPr>
      </p:pic>
      <p:pic>
        <p:nvPicPr>
          <p:cNvPr id="266" name="Google Shape;266;p27"/>
          <p:cNvPicPr preferRelativeResize="0"/>
          <p:nvPr/>
        </p:nvPicPr>
        <p:blipFill>
          <a:blip r:embed="rId4">
            <a:alphaModFix/>
          </a:blip>
          <a:stretch>
            <a:fillRect/>
          </a:stretch>
        </p:blipFill>
        <p:spPr>
          <a:xfrm>
            <a:off x="616750" y="1211350"/>
            <a:ext cx="5211088" cy="3366275"/>
          </a:xfrm>
          <a:prstGeom prst="rect">
            <a:avLst/>
          </a:prstGeom>
          <a:noFill/>
          <a:ln>
            <a:noFill/>
          </a:ln>
        </p:spPr>
      </p:pic>
      <p:pic>
        <p:nvPicPr>
          <p:cNvPr id="267" name="Google Shape;267;p27"/>
          <p:cNvPicPr preferRelativeResize="0"/>
          <p:nvPr/>
        </p:nvPicPr>
        <p:blipFill>
          <a:blip r:embed="rId5">
            <a:alphaModFix/>
          </a:blip>
          <a:stretch>
            <a:fillRect/>
          </a:stretch>
        </p:blipFill>
        <p:spPr>
          <a:xfrm>
            <a:off x="616750" y="1348950"/>
            <a:ext cx="8275050" cy="3008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xit" presetID="10" presetSubtype="0">
                                  <p:stCondLst>
                                    <p:cond delay="0"/>
                                  </p:stCondLst>
                                  <p:childTnLst>
                                    <p:animEffect filter="fade" transition="out">
                                      <p:cBhvr>
                                        <p:cTn dur="1000"/>
                                        <p:tgtEl>
                                          <p:spTgt spid="266"/>
                                        </p:tgtEl>
                                      </p:cBhvr>
                                    </p:animEffect>
                                    <p:set>
                                      <p:cBhvr>
                                        <p:cTn dur="1" fill="hold">
                                          <p:stCondLst>
                                            <p:cond delay="1000"/>
                                          </p:stCondLst>
                                        </p:cTn>
                                        <p:tgtEl>
                                          <p:spTgt spid="26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8"/>
          <p:cNvSpPr/>
          <p:nvPr/>
        </p:nvSpPr>
        <p:spPr>
          <a:xfrm>
            <a:off x="6128500" y="2312075"/>
            <a:ext cx="1117800" cy="412800"/>
          </a:xfrm>
          <a:prstGeom prst="rect">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AKS</a:t>
            </a:r>
            <a:endParaRPr/>
          </a:p>
        </p:txBody>
      </p:sp>
      <p:sp>
        <p:nvSpPr>
          <p:cNvPr id="273" name="Google Shape;273;p28"/>
          <p:cNvSpPr/>
          <p:nvPr/>
        </p:nvSpPr>
        <p:spPr>
          <a:xfrm>
            <a:off x="758800" y="2778050"/>
            <a:ext cx="7940100" cy="1189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8"/>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AKS ACR Process</a:t>
            </a:r>
            <a:endParaRPr/>
          </a:p>
        </p:txBody>
      </p:sp>
      <p:sp>
        <p:nvSpPr>
          <p:cNvPr id="275" name="Google Shape;275;p28"/>
          <p:cNvSpPr/>
          <p:nvPr/>
        </p:nvSpPr>
        <p:spPr>
          <a:xfrm>
            <a:off x="781750" y="1341500"/>
            <a:ext cx="7940100" cy="917400"/>
          </a:xfrm>
          <a:prstGeom prst="rect">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8"/>
          <p:cNvSpPr txBox="1"/>
          <p:nvPr/>
        </p:nvSpPr>
        <p:spPr>
          <a:xfrm rot="-5400000">
            <a:off x="-413950" y="2504700"/>
            <a:ext cx="258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Dev</a:t>
            </a:r>
            <a:r>
              <a:rPr lang="en">
                <a:latin typeface="Lato"/>
                <a:ea typeface="Lato"/>
                <a:cs typeface="Lato"/>
                <a:sym typeface="Lato"/>
              </a:rPr>
              <a:t>                                        </a:t>
            </a:r>
            <a:r>
              <a:rPr lang="en">
                <a:latin typeface="Lato"/>
                <a:ea typeface="Lato"/>
                <a:cs typeface="Lato"/>
                <a:sym typeface="Lato"/>
              </a:rPr>
              <a:t>Infra</a:t>
            </a:r>
            <a:endParaRPr>
              <a:latin typeface="Lato"/>
              <a:ea typeface="Lato"/>
              <a:cs typeface="Lato"/>
              <a:sym typeface="Lato"/>
            </a:endParaRPr>
          </a:p>
        </p:txBody>
      </p:sp>
      <p:sp>
        <p:nvSpPr>
          <p:cNvPr id="277" name="Google Shape;277;p28"/>
          <p:cNvSpPr/>
          <p:nvPr/>
        </p:nvSpPr>
        <p:spPr>
          <a:xfrm>
            <a:off x="1077800" y="1416025"/>
            <a:ext cx="4729500" cy="412800"/>
          </a:xfrm>
          <a:prstGeom prst="rect">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K8s                                                                  ACR</a:t>
            </a:r>
            <a:endParaRPr/>
          </a:p>
        </p:txBody>
      </p:sp>
      <p:sp>
        <p:nvSpPr>
          <p:cNvPr id="278" name="Google Shape;278;p28"/>
          <p:cNvSpPr/>
          <p:nvPr/>
        </p:nvSpPr>
        <p:spPr>
          <a:xfrm>
            <a:off x="1823075" y="1450375"/>
            <a:ext cx="429900" cy="344100"/>
          </a:xfrm>
          <a:prstGeom prst="rect">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8"/>
          <p:cNvSpPr/>
          <p:nvPr/>
        </p:nvSpPr>
        <p:spPr>
          <a:xfrm>
            <a:off x="2290800" y="1450375"/>
            <a:ext cx="429900" cy="344100"/>
          </a:xfrm>
          <a:prstGeom prst="rect">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8"/>
          <p:cNvSpPr/>
          <p:nvPr/>
        </p:nvSpPr>
        <p:spPr>
          <a:xfrm>
            <a:off x="2758525" y="1450375"/>
            <a:ext cx="429900" cy="344100"/>
          </a:xfrm>
          <a:prstGeom prst="rect">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8"/>
          <p:cNvSpPr/>
          <p:nvPr/>
        </p:nvSpPr>
        <p:spPr>
          <a:xfrm>
            <a:off x="3312225" y="2290725"/>
            <a:ext cx="557400" cy="344100"/>
          </a:xfrm>
          <a:prstGeom prst="rect">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AKV</a:t>
            </a:r>
            <a:endParaRPr/>
          </a:p>
        </p:txBody>
      </p:sp>
      <p:sp>
        <p:nvSpPr>
          <p:cNvPr id="282" name="Google Shape;282;p28"/>
          <p:cNvSpPr/>
          <p:nvPr/>
        </p:nvSpPr>
        <p:spPr>
          <a:xfrm>
            <a:off x="1930600" y="2841075"/>
            <a:ext cx="1079100" cy="3441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Azure Service Connection</a:t>
            </a:r>
            <a:endParaRPr sz="900"/>
          </a:p>
        </p:txBody>
      </p:sp>
      <p:sp>
        <p:nvSpPr>
          <p:cNvPr id="283" name="Google Shape;283;p28"/>
          <p:cNvSpPr/>
          <p:nvPr/>
        </p:nvSpPr>
        <p:spPr>
          <a:xfrm>
            <a:off x="2796275" y="2737875"/>
            <a:ext cx="429900" cy="344100"/>
          </a:xfrm>
          <a:prstGeom prst="rect">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SP</a:t>
            </a:r>
            <a:endParaRPr/>
          </a:p>
        </p:txBody>
      </p:sp>
      <p:cxnSp>
        <p:nvCxnSpPr>
          <p:cNvPr id="284" name="Google Shape;284;p28"/>
          <p:cNvCxnSpPr>
            <a:endCxn id="281" idx="2"/>
          </p:cNvCxnSpPr>
          <p:nvPr/>
        </p:nvCxnSpPr>
        <p:spPr>
          <a:xfrm flipH="1" rot="10800000">
            <a:off x="3227625" y="2634825"/>
            <a:ext cx="363300" cy="105600"/>
          </a:xfrm>
          <a:prstGeom prst="straightConnector1">
            <a:avLst/>
          </a:prstGeom>
          <a:noFill/>
          <a:ln cap="flat" cmpd="sng" w="9525">
            <a:solidFill>
              <a:schemeClr val="dk2"/>
            </a:solidFill>
            <a:prstDash val="solid"/>
            <a:round/>
            <a:headEnd len="med" w="med" type="none"/>
            <a:tailEnd len="med" w="med" type="triangle"/>
          </a:ln>
        </p:spPr>
      </p:cxnSp>
      <p:cxnSp>
        <p:nvCxnSpPr>
          <p:cNvPr id="285" name="Google Shape;285;p28"/>
          <p:cNvCxnSpPr>
            <a:stCxn id="280" idx="3"/>
            <a:endCxn id="281" idx="0"/>
          </p:cNvCxnSpPr>
          <p:nvPr/>
        </p:nvCxnSpPr>
        <p:spPr>
          <a:xfrm>
            <a:off x="3188425" y="1622425"/>
            <a:ext cx="402600" cy="668400"/>
          </a:xfrm>
          <a:prstGeom prst="straightConnector1">
            <a:avLst/>
          </a:prstGeom>
          <a:noFill/>
          <a:ln cap="flat" cmpd="sng" w="9525">
            <a:solidFill>
              <a:schemeClr val="dk2"/>
            </a:solidFill>
            <a:prstDash val="solid"/>
            <a:round/>
            <a:headEnd len="med" w="med" type="none"/>
            <a:tailEnd len="med" w="med" type="triangle"/>
          </a:ln>
        </p:spPr>
      </p:cxnSp>
      <p:sp>
        <p:nvSpPr>
          <p:cNvPr id="286" name="Google Shape;286;p28"/>
          <p:cNvSpPr/>
          <p:nvPr/>
        </p:nvSpPr>
        <p:spPr>
          <a:xfrm>
            <a:off x="1155675" y="3362825"/>
            <a:ext cx="2209500" cy="412800"/>
          </a:xfrm>
          <a:prstGeom prst="rect">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MS</a:t>
            </a:r>
            <a:endParaRPr/>
          </a:p>
        </p:txBody>
      </p:sp>
      <p:sp>
        <p:nvSpPr>
          <p:cNvPr id="287" name="Google Shape;287;p28"/>
          <p:cNvSpPr/>
          <p:nvPr/>
        </p:nvSpPr>
        <p:spPr>
          <a:xfrm>
            <a:off x="1900950" y="3397175"/>
            <a:ext cx="429900" cy="344100"/>
          </a:xfrm>
          <a:prstGeom prst="rect">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8"/>
          <p:cNvSpPr/>
          <p:nvPr/>
        </p:nvSpPr>
        <p:spPr>
          <a:xfrm>
            <a:off x="2368675" y="3397175"/>
            <a:ext cx="429900" cy="3441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8"/>
          <p:cNvSpPr/>
          <p:nvPr/>
        </p:nvSpPr>
        <p:spPr>
          <a:xfrm>
            <a:off x="2836400" y="3397175"/>
            <a:ext cx="429900" cy="344100"/>
          </a:xfrm>
          <a:prstGeom prst="rect">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8"/>
          <p:cNvSpPr/>
          <p:nvPr/>
        </p:nvSpPr>
        <p:spPr>
          <a:xfrm>
            <a:off x="3659550" y="3096725"/>
            <a:ext cx="995700" cy="344100"/>
          </a:xfrm>
          <a:prstGeom prst="rect">
            <a:avLst/>
          </a:prstGeom>
          <a:solidFill>
            <a:srgbClr val="D9EAD3"/>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template</a:t>
            </a:r>
            <a:endParaRPr/>
          </a:p>
        </p:txBody>
      </p:sp>
      <p:cxnSp>
        <p:nvCxnSpPr>
          <p:cNvPr id="291" name="Google Shape;291;p28"/>
          <p:cNvCxnSpPr>
            <a:stCxn id="290" idx="0"/>
            <a:endCxn id="281" idx="2"/>
          </p:cNvCxnSpPr>
          <p:nvPr/>
        </p:nvCxnSpPr>
        <p:spPr>
          <a:xfrm rot="10800000">
            <a:off x="3591000" y="2634725"/>
            <a:ext cx="566400" cy="462000"/>
          </a:xfrm>
          <a:prstGeom prst="straightConnector1">
            <a:avLst/>
          </a:prstGeom>
          <a:noFill/>
          <a:ln cap="flat" cmpd="sng" w="9525">
            <a:solidFill>
              <a:schemeClr val="dk2"/>
            </a:solidFill>
            <a:prstDash val="solid"/>
            <a:round/>
            <a:headEnd len="med" w="med" type="none"/>
            <a:tailEnd len="med" w="med" type="triangle"/>
          </a:ln>
        </p:spPr>
      </p:cxnSp>
      <p:cxnSp>
        <p:nvCxnSpPr>
          <p:cNvPr id="292" name="Google Shape;292;p28"/>
          <p:cNvCxnSpPr>
            <a:stCxn id="290" idx="1"/>
            <a:endCxn id="283" idx="2"/>
          </p:cNvCxnSpPr>
          <p:nvPr/>
        </p:nvCxnSpPr>
        <p:spPr>
          <a:xfrm rot="10800000">
            <a:off x="3011250" y="3081875"/>
            <a:ext cx="648300" cy="186900"/>
          </a:xfrm>
          <a:prstGeom prst="straightConnector1">
            <a:avLst/>
          </a:prstGeom>
          <a:noFill/>
          <a:ln cap="flat" cmpd="sng" w="9525">
            <a:solidFill>
              <a:schemeClr val="dk2"/>
            </a:solidFill>
            <a:prstDash val="solid"/>
            <a:round/>
            <a:headEnd len="med" w="med" type="none"/>
            <a:tailEnd len="med" w="med" type="triangle"/>
          </a:ln>
        </p:spPr>
      </p:cxnSp>
      <p:sp>
        <p:nvSpPr>
          <p:cNvPr id="293" name="Google Shape;293;p28"/>
          <p:cNvSpPr/>
          <p:nvPr/>
        </p:nvSpPr>
        <p:spPr>
          <a:xfrm>
            <a:off x="6746250" y="2346425"/>
            <a:ext cx="429900" cy="344100"/>
          </a:xfrm>
          <a:prstGeom prst="rect">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ns</a:t>
            </a:r>
            <a:endParaRPr/>
          </a:p>
        </p:txBody>
      </p:sp>
      <p:sp>
        <p:nvSpPr>
          <p:cNvPr id="294" name="Google Shape;294;p28"/>
          <p:cNvSpPr/>
          <p:nvPr/>
        </p:nvSpPr>
        <p:spPr>
          <a:xfrm>
            <a:off x="7699300" y="2873750"/>
            <a:ext cx="303900" cy="9978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8"/>
          <p:cNvSpPr txBox="1"/>
          <p:nvPr/>
        </p:nvSpPr>
        <p:spPr>
          <a:xfrm rot="-5400000">
            <a:off x="6945400" y="2828475"/>
            <a:ext cx="1811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Lato"/>
                <a:ea typeface="Lato"/>
                <a:cs typeface="Lato"/>
                <a:sym typeface="Lato"/>
              </a:rPr>
              <a:t>Environment</a:t>
            </a:r>
            <a:endParaRPr sz="1200">
              <a:latin typeface="Lato"/>
              <a:ea typeface="Lato"/>
              <a:cs typeface="Lato"/>
              <a:sym typeface="Lato"/>
            </a:endParaRPr>
          </a:p>
        </p:txBody>
      </p:sp>
      <p:sp>
        <p:nvSpPr>
          <p:cNvPr id="296" name="Google Shape;296;p28"/>
          <p:cNvSpPr/>
          <p:nvPr/>
        </p:nvSpPr>
        <p:spPr>
          <a:xfrm>
            <a:off x="5403275" y="3468450"/>
            <a:ext cx="2209500" cy="412800"/>
          </a:xfrm>
          <a:prstGeom prst="rect">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MS</a:t>
            </a:r>
            <a:endParaRPr/>
          </a:p>
        </p:txBody>
      </p:sp>
      <p:sp>
        <p:nvSpPr>
          <p:cNvPr id="297" name="Google Shape;297;p28"/>
          <p:cNvSpPr/>
          <p:nvPr/>
        </p:nvSpPr>
        <p:spPr>
          <a:xfrm>
            <a:off x="6148550" y="3502800"/>
            <a:ext cx="429900" cy="344100"/>
          </a:xfrm>
          <a:prstGeom prst="rect">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8"/>
          <p:cNvSpPr/>
          <p:nvPr/>
        </p:nvSpPr>
        <p:spPr>
          <a:xfrm>
            <a:off x="6616275" y="3502800"/>
            <a:ext cx="429900" cy="3441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8"/>
          <p:cNvSpPr/>
          <p:nvPr/>
        </p:nvSpPr>
        <p:spPr>
          <a:xfrm>
            <a:off x="7084000" y="3502800"/>
            <a:ext cx="429900" cy="344100"/>
          </a:xfrm>
          <a:prstGeom prst="rect">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0" name="Google Shape;300;p28"/>
          <p:cNvCxnSpPr>
            <a:endCxn id="295" idx="0"/>
          </p:cNvCxnSpPr>
          <p:nvPr/>
        </p:nvCxnSpPr>
        <p:spPr>
          <a:xfrm rot="-5400000">
            <a:off x="7225900" y="3085125"/>
            <a:ext cx="512700" cy="368700"/>
          </a:xfrm>
          <a:prstGeom prst="curvedConnector2">
            <a:avLst/>
          </a:prstGeom>
          <a:noFill/>
          <a:ln cap="flat" cmpd="sng" w="9525">
            <a:solidFill>
              <a:schemeClr val="dk2"/>
            </a:solidFill>
            <a:prstDash val="solid"/>
            <a:round/>
            <a:headEnd len="med" w="med" type="none"/>
            <a:tailEnd len="med" w="med" type="stealth"/>
          </a:ln>
        </p:spPr>
      </p:cxnSp>
      <p:cxnSp>
        <p:nvCxnSpPr>
          <p:cNvPr id="301" name="Google Shape;301;p28"/>
          <p:cNvCxnSpPr/>
          <p:nvPr/>
        </p:nvCxnSpPr>
        <p:spPr>
          <a:xfrm>
            <a:off x="7068675" y="2585550"/>
            <a:ext cx="711000" cy="344100"/>
          </a:xfrm>
          <a:prstGeom prst="straightConnector1">
            <a:avLst/>
          </a:prstGeom>
          <a:noFill/>
          <a:ln cap="flat" cmpd="sng" w="19050">
            <a:solidFill>
              <a:srgbClr val="B7B7B7"/>
            </a:solidFill>
            <a:prstDash val="dash"/>
            <a:round/>
            <a:headEnd len="med" w="med" type="none"/>
            <a:tailEnd len="med" w="med" type="none"/>
          </a:ln>
        </p:spPr>
      </p:cxnSp>
      <p:sp>
        <p:nvSpPr>
          <p:cNvPr id="302" name="Google Shape;302;p28"/>
          <p:cNvSpPr/>
          <p:nvPr/>
        </p:nvSpPr>
        <p:spPr>
          <a:xfrm>
            <a:off x="5208900" y="1450375"/>
            <a:ext cx="429900" cy="344100"/>
          </a:xfrm>
          <a:prstGeom prst="rect">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3" name="Google Shape;303;p28"/>
          <p:cNvPicPr preferRelativeResize="0"/>
          <p:nvPr/>
        </p:nvPicPr>
        <p:blipFill>
          <a:blip r:embed="rId3">
            <a:alphaModFix/>
          </a:blip>
          <a:stretch>
            <a:fillRect/>
          </a:stretch>
        </p:blipFill>
        <p:spPr>
          <a:xfrm>
            <a:off x="677000" y="1176150"/>
            <a:ext cx="4185824" cy="3310275"/>
          </a:xfrm>
          <a:prstGeom prst="rect">
            <a:avLst/>
          </a:prstGeom>
          <a:noFill/>
          <a:ln>
            <a:noFill/>
          </a:ln>
        </p:spPr>
      </p:pic>
      <p:pic>
        <p:nvPicPr>
          <p:cNvPr id="304" name="Google Shape;304;p28"/>
          <p:cNvPicPr preferRelativeResize="0"/>
          <p:nvPr/>
        </p:nvPicPr>
        <p:blipFill>
          <a:blip r:embed="rId4">
            <a:alphaModFix/>
          </a:blip>
          <a:stretch>
            <a:fillRect/>
          </a:stretch>
        </p:blipFill>
        <p:spPr>
          <a:xfrm>
            <a:off x="829112" y="1357987"/>
            <a:ext cx="3776713" cy="3310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9"/>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Environment vs Service Connections</a:t>
            </a:r>
            <a:endParaRPr/>
          </a:p>
        </p:txBody>
      </p:sp>
      <p:sp>
        <p:nvSpPr>
          <p:cNvPr id="310" name="Google Shape;310;p29"/>
          <p:cNvSpPr txBox="1"/>
          <p:nvPr>
            <p:ph idx="1" type="body"/>
          </p:nvPr>
        </p:nvSpPr>
        <p:spPr>
          <a:xfrm>
            <a:off x="4612600" y="1211350"/>
            <a:ext cx="4119000" cy="338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a:t>Expose just 1 namespace at a time</a:t>
            </a:r>
            <a:endParaRPr i="1"/>
          </a:p>
          <a:p>
            <a:pPr indent="0" lvl="0" marL="0" rtl="0" algn="l">
              <a:spcBef>
                <a:spcPts val="1200"/>
              </a:spcBef>
              <a:spcAft>
                <a:spcPts val="0"/>
              </a:spcAft>
              <a:buNone/>
            </a:pPr>
            <a:r>
              <a:rPr i="1" lang="en"/>
              <a:t>Created interactively</a:t>
            </a:r>
            <a:endParaRPr i="1"/>
          </a:p>
          <a:p>
            <a:pPr indent="0" lvl="0" marL="0" rtl="0" algn="l">
              <a:spcBef>
                <a:spcPts val="1200"/>
              </a:spcBef>
              <a:spcAft>
                <a:spcPts val="0"/>
              </a:spcAft>
              <a:buNone/>
            </a:pPr>
            <a:r>
              <a:rPr i="1" lang="en"/>
              <a:t>Require exposed management plane</a:t>
            </a:r>
            <a:endParaRPr i="1"/>
          </a:p>
          <a:p>
            <a:pPr indent="0" lvl="0" marL="0" rtl="0" algn="l">
              <a:spcBef>
                <a:spcPts val="1200"/>
              </a:spcBef>
              <a:spcAft>
                <a:spcPts val="0"/>
              </a:spcAft>
              <a:buNone/>
            </a:pPr>
            <a:r>
              <a:rPr lang="en"/>
              <a:t>Easy to view Workloads and Services, including those outside AzDO deploys</a:t>
            </a:r>
            <a:endParaRPr/>
          </a:p>
          <a:p>
            <a:pPr indent="0" lvl="0" marL="0" rtl="0" algn="l">
              <a:spcBef>
                <a:spcPts val="1200"/>
              </a:spcBef>
              <a:spcAft>
                <a:spcPts val="1200"/>
              </a:spcAft>
              <a:buNone/>
            </a:pPr>
            <a:r>
              <a:rPr lang="en"/>
              <a:t>Developers need only to refer to environment (no need to know KV or access keys)</a:t>
            </a:r>
            <a:endParaRPr/>
          </a:p>
        </p:txBody>
      </p:sp>
      <p:pic>
        <p:nvPicPr>
          <p:cNvPr id="311" name="Google Shape;311;p29"/>
          <p:cNvPicPr preferRelativeResize="0"/>
          <p:nvPr/>
        </p:nvPicPr>
        <p:blipFill>
          <a:blip r:embed="rId3">
            <a:alphaModFix/>
          </a:blip>
          <a:stretch>
            <a:fillRect/>
          </a:stretch>
        </p:blipFill>
        <p:spPr>
          <a:xfrm>
            <a:off x="138026" y="941124"/>
            <a:ext cx="2216975" cy="1630625"/>
          </a:xfrm>
          <a:prstGeom prst="rect">
            <a:avLst/>
          </a:prstGeom>
          <a:noFill/>
          <a:ln>
            <a:noFill/>
          </a:ln>
        </p:spPr>
      </p:pic>
      <p:pic>
        <p:nvPicPr>
          <p:cNvPr id="312" name="Google Shape;312;p29"/>
          <p:cNvPicPr preferRelativeResize="0"/>
          <p:nvPr/>
        </p:nvPicPr>
        <p:blipFill>
          <a:blip r:embed="rId4">
            <a:alphaModFix/>
          </a:blip>
          <a:stretch>
            <a:fillRect/>
          </a:stretch>
        </p:blipFill>
        <p:spPr>
          <a:xfrm>
            <a:off x="138025" y="2704176"/>
            <a:ext cx="4392550" cy="1816375"/>
          </a:xfrm>
          <a:prstGeom prst="rect">
            <a:avLst/>
          </a:prstGeom>
          <a:noFill/>
          <a:ln>
            <a:noFill/>
          </a:ln>
        </p:spPr>
      </p:pic>
      <p:pic>
        <p:nvPicPr>
          <p:cNvPr id="313" name="Google Shape;313;p29"/>
          <p:cNvPicPr preferRelativeResize="0"/>
          <p:nvPr/>
        </p:nvPicPr>
        <p:blipFill>
          <a:blip r:embed="rId5">
            <a:alphaModFix/>
          </a:blip>
          <a:stretch>
            <a:fillRect/>
          </a:stretch>
        </p:blipFill>
        <p:spPr>
          <a:xfrm>
            <a:off x="138024" y="2619400"/>
            <a:ext cx="3545401" cy="215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par>
                                <p:cTn fill="hold" nodeType="withEffect" presetClass="exit" presetID="10" presetSubtype="0">
                                  <p:stCondLst>
                                    <p:cond delay="0"/>
                                  </p:stCondLst>
                                  <p:childTnLst>
                                    <p:animEffect filter="fade" transition="out">
                                      <p:cBhvr>
                                        <p:cTn dur="1000"/>
                                        <p:tgtEl>
                                          <p:spTgt spid="312"/>
                                        </p:tgtEl>
                                      </p:cBhvr>
                                    </p:animEffect>
                                    <p:set>
                                      <p:cBhvr>
                                        <p:cTn dur="1" fill="hold">
                                          <p:stCondLst>
                                            <p:cond delay="1000"/>
                                          </p:stCondLst>
                                        </p:cTn>
                                        <p:tgtEl>
                                          <p:spTgt spid="31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0"/>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Considerations</a:t>
            </a:r>
            <a:endParaRPr/>
          </a:p>
        </p:txBody>
      </p:sp>
      <p:sp>
        <p:nvSpPr>
          <p:cNvPr id="319" name="Google Shape;319;p30"/>
          <p:cNvSpPr txBox="1"/>
          <p:nvPr>
            <p:ph idx="1" type="body"/>
          </p:nvPr>
        </p:nvSpPr>
        <p:spPr>
          <a:xfrm>
            <a:off x="2272050" y="1179525"/>
            <a:ext cx="6490800" cy="3418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Kubernetes</a:t>
            </a:r>
            <a:r>
              <a:rPr lang="en"/>
              <a:t> is not static: Be it EKS, GKE or AKS, “supported versions” in a region or zone keep changing - expect to have to upgrade.</a:t>
            </a:r>
            <a:endParaRPr/>
          </a:p>
          <a:p>
            <a:pPr indent="-342900" lvl="0" marL="457200" rtl="0" algn="l">
              <a:spcBef>
                <a:spcPts val="0"/>
              </a:spcBef>
              <a:spcAft>
                <a:spcPts val="0"/>
              </a:spcAft>
              <a:buSzPts val="1800"/>
              <a:buChar char="●"/>
            </a:pPr>
            <a:r>
              <a:rPr lang="en"/>
              <a:t>Consider IP Subnets when using Azure CNI or non-kubenet networking (every pod, node, etc takes an IP). </a:t>
            </a:r>
            <a:endParaRPr/>
          </a:p>
          <a:p>
            <a:pPr indent="-317500" lvl="1" marL="914400" rtl="0" algn="l">
              <a:spcBef>
                <a:spcPts val="0"/>
              </a:spcBef>
              <a:spcAft>
                <a:spcPts val="0"/>
              </a:spcAft>
              <a:buSzPts val="1400"/>
              <a:buChar char="○"/>
            </a:pPr>
            <a:r>
              <a:rPr lang="en"/>
              <a:t>If you’ve exhausted your range, you may have to create a new Node Pool in a different subnet manually</a:t>
            </a:r>
            <a:endParaRPr/>
          </a:p>
          <a:p>
            <a:pPr indent="-342900" lvl="0" marL="457200" rtl="0" algn="l">
              <a:spcBef>
                <a:spcPts val="0"/>
              </a:spcBef>
              <a:spcAft>
                <a:spcPts val="0"/>
              </a:spcAft>
              <a:buSzPts val="1800"/>
              <a:buChar char="●"/>
            </a:pPr>
            <a:r>
              <a:rPr lang="en"/>
              <a:t>AKS with AAD uses your Access Token Lifetime from the Identity Platform</a:t>
            </a:r>
            <a:endParaRPr/>
          </a:p>
          <a:p>
            <a:pPr indent="-317500" lvl="1" marL="914400" rtl="0" algn="l">
              <a:spcBef>
                <a:spcPts val="0"/>
              </a:spcBef>
              <a:spcAft>
                <a:spcPts val="0"/>
              </a:spcAft>
              <a:buSzPts val="1400"/>
              <a:buChar char="○"/>
            </a:pPr>
            <a:r>
              <a:rPr lang="en"/>
              <a:t>You may not be able to change the default 1 hour timeout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1"/>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Microservice Patterns</a:t>
            </a:r>
            <a:endParaRPr/>
          </a:p>
        </p:txBody>
      </p:sp>
      <p:sp>
        <p:nvSpPr>
          <p:cNvPr id="325" name="Google Shape;325;p3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Requirements</a:t>
            </a:r>
            <a:endParaRPr/>
          </a:p>
          <a:p>
            <a:pPr indent="-342900" lvl="0" marL="457200" rtl="0" algn="l">
              <a:spcBef>
                <a:spcPts val="0"/>
              </a:spcBef>
              <a:spcAft>
                <a:spcPts val="0"/>
              </a:spcAft>
              <a:buSzPts val="1800"/>
              <a:buChar char="-"/>
            </a:pPr>
            <a:r>
              <a:rPr lang="en"/>
              <a:t>Migration to YAML</a:t>
            </a:r>
            <a:endParaRPr/>
          </a:p>
          <a:p>
            <a:pPr indent="-342900" lvl="0" marL="457200" rtl="0" algn="l">
              <a:spcBef>
                <a:spcPts val="0"/>
              </a:spcBef>
              <a:spcAft>
                <a:spcPts val="0"/>
              </a:spcAft>
              <a:buSzPts val="1800"/>
              <a:buChar char="-"/>
            </a:pPr>
            <a:r>
              <a:rPr lang="en"/>
              <a:t>Patterns</a:t>
            </a:r>
            <a:endParaRPr/>
          </a:p>
          <a:p>
            <a:pPr indent="-342900" lvl="0" marL="457200" rtl="0" algn="l">
              <a:spcBef>
                <a:spcPts val="0"/>
              </a:spcBef>
              <a:spcAft>
                <a:spcPts val="0"/>
              </a:spcAft>
              <a:buSzPts val="1800"/>
              <a:buChar char="-"/>
            </a:pPr>
            <a:r>
              <a:rPr lang="en"/>
              <a:t>Process Overview</a:t>
            </a:r>
            <a:endParaRPr/>
          </a:p>
          <a:p>
            <a:pPr indent="-342900" lvl="0" marL="457200" rtl="0" algn="l">
              <a:spcBef>
                <a:spcPts val="0"/>
              </a:spcBef>
              <a:spcAft>
                <a:spcPts val="0"/>
              </a:spcAft>
              <a:buSzPts val="1800"/>
              <a:buChar char="-"/>
            </a:pPr>
            <a:r>
              <a:rPr lang="en"/>
              <a:t>Scaling to multi-cloud</a:t>
            </a:r>
            <a:endParaRPr/>
          </a:p>
        </p:txBody>
      </p:sp>
      <p:sp>
        <p:nvSpPr>
          <p:cNvPr id="326" name="Google Shape;326;p31"/>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Scaling Microservices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4"/>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About Me</a:t>
            </a:r>
            <a:endParaRPr/>
          </a:p>
        </p:txBody>
      </p:sp>
      <p:sp>
        <p:nvSpPr>
          <p:cNvPr id="80" name="Google Shape;80;p14"/>
          <p:cNvSpPr txBox="1"/>
          <p:nvPr>
            <p:ph idx="1" type="body"/>
          </p:nvPr>
        </p:nvSpPr>
        <p:spPr>
          <a:xfrm>
            <a:off x="1724075" y="1211350"/>
            <a:ext cx="6321600" cy="3386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350">
                <a:solidFill>
                  <a:srgbClr val="222222"/>
                </a:solidFill>
                <a:highlight>
                  <a:srgbClr val="FFFFFF"/>
                </a:highlight>
                <a:latin typeface="Georgia"/>
                <a:ea typeface="Georgia"/>
                <a:cs typeface="Georgia"/>
                <a:sym typeface="Georgia"/>
              </a:rPr>
              <a:t>Originally from Minnesota</a:t>
            </a:r>
            <a:endParaRPr sz="1350">
              <a:solidFill>
                <a:srgbClr val="222222"/>
              </a:solidFill>
              <a:highlight>
                <a:srgbClr val="FFFFFF"/>
              </a:highlight>
              <a:latin typeface="Georgia"/>
              <a:ea typeface="Georgia"/>
              <a:cs typeface="Georgia"/>
              <a:sym typeface="Georgia"/>
            </a:endParaRPr>
          </a:p>
          <a:p>
            <a:pPr indent="-317500" lvl="1" marL="914400" rtl="0" algn="l">
              <a:spcBef>
                <a:spcPts val="0"/>
              </a:spcBef>
              <a:spcAft>
                <a:spcPts val="0"/>
              </a:spcAft>
              <a:buSzPts val="1400"/>
              <a:buChar char="-"/>
            </a:pPr>
            <a:r>
              <a:rPr lang="en" sz="1350">
                <a:solidFill>
                  <a:srgbClr val="222222"/>
                </a:solidFill>
                <a:highlight>
                  <a:srgbClr val="FFFFFF"/>
                </a:highlight>
                <a:latin typeface="Georgia"/>
                <a:ea typeface="Georgia"/>
                <a:cs typeface="Georgia"/>
                <a:sym typeface="Georgia"/>
              </a:rPr>
              <a:t>San Diego 2010-2017.</a:t>
            </a:r>
            <a:endParaRPr sz="1350">
              <a:solidFill>
                <a:srgbClr val="222222"/>
              </a:solidFill>
              <a:highlight>
                <a:srgbClr val="FFFFFF"/>
              </a:highlight>
              <a:latin typeface="Georgia"/>
              <a:ea typeface="Georgia"/>
              <a:cs typeface="Georgia"/>
              <a:sym typeface="Georgia"/>
            </a:endParaRPr>
          </a:p>
          <a:p>
            <a:pPr indent="-314325" lvl="0" marL="457200" rtl="0" algn="l">
              <a:spcBef>
                <a:spcPts val="0"/>
              </a:spcBef>
              <a:spcAft>
                <a:spcPts val="0"/>
              </a:spcAft>
              <a:buClr>
                <a:srgbClr val="222222"/>
              </a:buClr>
              <a:buSzPts val="1350"/>
              <a:buFont typeface="Georgia"/>
              <a:buChar char="-"/>
            </a:pPr>
            <a:r>
              <a:rPr lang="en" sz="1350">
                <a:solidFill>
                  <a:srgbClr val="222222"/>
                </a:solidFill>
                <a:highlight>
                  <a:srgbClr val="FFFFFF"/>
                </a:highlight>
                <a:latin typeface="Georgia"/>
                <a:ea typeface="Georgia"/>
                <a:cs typeface="Georgia"/>
                <a:sym typeface="Georgia"/>
              </a:rPr>
              <a:t>Family guy who really misses movies at the Alamo </a:t>
            </a:r>
            <a:r>
              <a:rPr lang="en" sz="1350">
                <a:solidFill>
                  <a:srgbClr val="222222"/>
                </a:solidFill>
                <a:highlight>
                  <a:srgbClr val="FFFFFF"/>
                </a:highlight>
                <a:latin typeface="Georgia"/>
                <a:ea typeface="Georgia"/>
                <a:cs typeface="Georgia"/>
                <a:sym typeface="Georgia"/>
              </a:rPr>
              <a:t>Drafthouse</a:t>
            </a:r>
            <a:endParaRPr sz="1350">
              <a:solidFill>
                <a:srgbClr val="222222"/>
              </a:solidFill>
              <a:highlight>
                <a:srgbClr val="FFFFFF"/>
              </a:highlight>
              <a:latin typeface="Georgia"/>
              <a:ea typeface="Georgia"/>
              <a:cs typeface="Georgia"/>
              <a:sym typeface="Georgia"/>
            </a:endParaRPr>
          </a:p>
          <a:p>
            <a:pPr indent="-314325" lvl="0" marL="457200" rtl="0" algn="l">
              <a:spcBef>
                <a:spcPts val="0"/>
              </a:spcBef>
              <a:spcAft>
                <a:spcPts val="0"/>
              </a:spcAft>
              <a:buClr>
                <a:srgbClr val="222222"/>
              </a:buClr>
              <a:buSzPts val="1350"/>
              <a:buFont typeface="Georgia"/>
              <a:buChar char="-"/>
            </a:pPr>
            <a:r>
              <a:rPr lang="en" sz="1350">
                <a:solidFill>
                  <a:srgbClr val="222222"/>
                </a:solidFill>
                <a:highlight>
                  <a:srgbClr val="FFFFFF"/>
                </a:highlight>
                <a:latin typeface="Georgia"/>
                <a:ea typeface="Georgia"/>
                <a:cs typeface="Georgia"/>
                <a:sym typeface="Georgia"/>
              </a:rPr>
              <a:t>Enjoys camping, fishing and being outdoors</a:t>
            </a:r>
            <a:endParaRPr sz="1350">
              <a:solidFill>
                <a:srgbClr val="222222"/>
              </a:solidFill>
              <a:highlight>
                <a:srgbClr val="FFFFFF"/>
              </a:highlight>
              <a:latin typeface="Georgia"/>
              <a:ea typeface="Georgia"/>
              <a:cs typeface="Georgia"/>
              <a:sym typeface="Georgia"/>
            </a:endParaRPr>
          </a:p>
          <a:p>
            <a:pPr indent="-314325" lvl="0" marL="457200" rtl="0" algn="l">
              <a:spcBef>
                <a:spcPts val="0"/>
              </a:spcBef>
              <a:spcAft>
                <a:spcPts val="0"/>
              </a:spcAft>
              <a:buClr>
                <a:srgbClr val="222222"/>
              </a:buClr>
              <a:buSzPts val="1350"/>
              <a:buFont typeface="Georgia"/>
              <a:buChar char="-"/>
            </a:pPr>
            <a:r>
              <a:rPr lang="en" sz="1350">
                <a:solidFill>
                  <a:srgbClr val="222222"/>
                </a:solidFill>
                <a:highlight>
                  <a:srgbClr val="FFFFFF"/>
                </a:highlight>
                <a:latin typeface="Georgia"/>
                <a:ea typeface="Georgia"/>
                <a:cs typeface="Georgia"/>
                <a:sym typeface="Georgia"/>
              </a:rPr>
              <a:t>Death Wish Coffee and insanely spicy foods</a:t>
            </a:r>
            <a:endParaRPr sz="1350">
              <a:solidFill>
                <a:srgbClr val="222222"/>
              </a:solidFill>
              <a:highlight>
                <a:srgbClr val="FFFFFF"/>
              </a:highlight>
              <a:latin typeface="Georgia"/>
              <a:ea typeface="Georgia"/>
              <a:cs typeface="Georgia"/>
              <a:sym typeface="Georgia"/>
            </a:endParaRPr>
          </a:p>
          <a:p>
            <a:pPr indent="-314325" lvl="0" marL="457200" rtl="0" algn="l">
              <a:spcBef>
                <a:spcPts val="0"/>
              </a:spcBef>
              <a:spcAft>
                <a:spcPts val="0"/>
              </a:spcAft>
              <a:buClr>
                <a:srgbClr val="222222"/>
              </a:buClr>
              <a:buSzPts val="1350"/>
              <a:buFont typeface="Georgia"/>
              <a:buChar char="-"/>
            </a:pPr>
            <a:r>
              <a:rPr lang="en" sz="1350">
                <a:solidFill>
                  <a:srgbClr val="222222"/>
                </a:solidFill>
                <a:highlight>
                  <a:srgbClr val="FFFFFF"/>
                </a:highlight>
                <a:latin typeface="Georgia"/>
                <a:ea typeface="Georgia"/>
                <a:cs typeface="Georgia"/>
                <a:sym typeface="Georgia"/>
              </a:rPr>
              <a:t>In free time, creates courses for WhizLabs on DevOps</a:t>
            </a:r>
            <a:endParaRPr sz="1350">
              <a:solidFill>
                <a:srgbClr val="222222"/>
              </a:solidFill>
              <a:highlight>
                <a:srgbClr val="FFFFFF"/>
              </a:highlight>
              <a:latin typeface="Georgia"/>
              <a:ea typeface="Georgia"/>
              <a:cs typeface="Georgia"/>
              <a:sym typeface="Georgia"/>
            </a:endParaRPr>
          </a:p>
          <a:p>
            <a:pPr indent="-314325" lvl="0" marL="457200" rtl="0" algn="l">
              <a:spcBef>
                <a:spcPts val="0"/>
              </a:spcBef>
              <a:spcAft>
                <a:spcPts val="0"/>
              </a:spcAft>
              <a:buClr>
                <a:srgbClr val="222222"/>
              </a:buClr>
              <a:buSzPts val="1350"/>
              <a:buFont typeface="Georgia"/>
              <a:buChar char="-"/>
            </a:pPr>
            <a:r>
              <a:rPr lang="en" sz="1350">
                <a:solidFill>
                  <a:srgbClr val="222222"/>
                </a:solidFill>
                <a:highlight>
                  <a:srgbClr val="FFFFFF"/>
                </a:highlight>
                <a:latin typeface="Georgia"/>
                <a:ea typeface="Georgia"/>
                <a:cs typeface="Georgia"/>
                <a:sym typeface="Georgia"/>
              </a:rPr>
              <a:t>Started Career at Control Data</a:t>
            </a:r>
            <a:endParaRPr sz="1350">
              <a:solidFill>
                <a:srgbClr val="222222"/>
              </a:solidFill>
              <a:highlight>
                <a:srgbClr val="FFFFFF"/>
              </a:highlight>
              <a:latin typeface="Georgia"/>
              <a:ea typeface="Georgia"/>
              <a:cs typeface="Georgia"/>
              <a:sym typeface="Georgia"/>
            </a:endParaRPr>
          </a:p>
          <a:p>
            <a:pPr indent="-314325" lvl="0" marL="457200" rtl="0" algn="l">
              <a:spcBef>
                <a:spcPts val="0"/>
              </a:spcBef>
              <a:spcAft>
                <a:spcPts val="0"/>
              </a:spcAft>
              <a:buClr>
                <a:srgbClr val="222222"/>
              </a:buClr>
              <a:buSzPts val="1350"/>
              <a:buFont typeface="Georgia"/>
              <a:buChar char="-"/>
            </a:pPr>
            <a:r>
              <a:rPr lang="en" sz="1350">
                <a:solidFill>
                  <a:srgbClr val="222222"/>
                </a:solidFill>
                <a:highlight>
                  <a:srgbClr val="FFFFFF"/>
                </a:highlight>
                <a:latin typeface="Georgia"/>
                <a:ea typeface="Georgia"/>
                <a:cs typeface="Georgia"/>
                <a:sym typeface="Georgia"/>
              </a:rPr>
              <a:t>Principal SW Engineer at Medtronic</a:t>
            </a:r>
            <a:endParaRPr sz="1350">
              <a:solidFill>
                <a:srgbClr val="222222"/>
              </a:solidFill>
              <a:highlight>
                <a:srgbClr val="FFFFFF"/>
              </a:highlight>
              <a:latin typeface="Georgia"/>
              <a:ea typeface="Georgia"/>
              <a:cs typeface="Georgia"/>
              <a:sym typeface="Georgia"/>
            </a:endParaRPr>
          </a:p>
          <a:p>
            <a:pPr indent="-314325" lvl="1" marL="914400" rtl="0" algn="l">
              <a:spcBef>
                <a:spcPts val="0"/>
              </a:spcBef>
              <a:spcAft>
                <a:spcPts val="0"/>
              </a:spcAft>
              <a:buClr>
                <a:srgbClr val="222222"/>
              </a:buClr>
              <a:buSzPts val="1350"/>
              <a:buFont typeface="Georgia"/>
              <a:buChar char="-"/>
            </a:pPr>
            <a:r>
              <a:rPr i="1" lang="en" sz="1350">
                <a:solidFill>
                  <a:srgbClr val="222222"/>
                </a:solidFill>
                <a:highlight>
                  <a:srgbClr val="FFFFFF"/>
                </a:highlight>
                <a:latin typeface="Georgia"/>
                <a:ea typeface="Georgia"/>
                <a:cs typeface="Georgia"/>
                <a:sym typeface="Georgia"/>
              </a:rPr>
              <a:t>h</a:t>
            </a:r>
            <a:r>
              <a:rPr i="1" lang="en" sz="1350">
                <a:solidFill>
                  <a:srgbClr val="222222"/>
                </a:solidFill>
                <a:highlight>
                  <a:srgbClr val="FFFFFF"/>
                </a:highlight>
                <a:latin typeface="Georgia"/>
                <a:ea typeface="Georgia"/>
                <a:cs typeface="Georgia"/>
                <a:sym typeface="Georgia"/>
              </a:rPr>
              <a:t>owever, I’m Cloud Solutions Architect at heart</a:t>
            </a:r>
            <a:endParaRPr i="1" sz="1350">
              <a:solidFill>
                <a:srgbClr val="222222"/>
              </a:solidFill>
              <a:highlight>
                <a:srgbClr val="FFFFFF"/>
              </a:highlight>
              <a:latin typeface="Georgia"/>
              <a:ea typeface="Georgia"/>
              <a:cs typeface="Georgia"/>
              <a:sym typeface="Georgia"/>
            </a:endParaRPr>
          </a:p>
        </p:txBody>
      </p:sp>
      <p:pic>
        <p:nvPicPr>
          <p:cNvPr id="81" name="Google Shape;81;p14"/>
          <p:cNvPicPr preferRelativeResize="0"/>
          <p:nvPr/>
        </p:nvPicPr>
        <p:blipFill rotWithShape="1">
          <a:blip r:embed="rId3">
            <a:alphaModFix/>
          </a:blip>
          <a:srcRect b="0" l="2003" r="4826" t="0"/>
          <a:stretch/>
        </p:blipFill>
        <p:spPr>
          <a:xfrm>
            <a:off x="325725" y="602175"/>
            <a:ext cx="1398352" cy="1125723"/>
          </a:xfrm>
          <a:prstGeom prst="rect">
            <a:avLst/>
          </a:prstGeom>
          <a:noFill/>
          <a:ln>
            <a:noFill/>
          </a:ln>
          <a:effectLst>
            <a:outerShdw blurRad="57150" rotWithShape="0" algn="bl" dir="5400000" dist="19050">
              <a:srgbClr val="000000">
                <a:alpha val="50000"/>
              </a:srgbClr>
            </a:outerShdw>
          </a:effectLst>
        </p:spPr>
      </p:pic>
      <p:pic>
        <p:nvPicPr>
          <p:cNvPr id="82" name="Google Shape;82;p14"/>
          <p:cNvPicPr preferRelativeResize="0"/>
          <p:nvPr/>
        </p:nvPicPr>
        <p:blipFill rotWithShape="1">
          <a:blip r:embed="rId4">
            <a:alphaModFix/>
          </a:blip>
          <a:srcRect b="0" l="0" r="7209" t="0"/>
          <a:stretch/>
        </p:blipFill>
        <p:spPr>
          <a:xfrm>
            <a:off x="325725" y="1766650"/>
            <a:ext cx="1398348" cy="1130276"/>
          </a:xfrm>
          <a:prstGeom prst="rect">
            <a:avLst/>
          </a:prstGeom>
          <a:noFill/>
          <a:ln>
            <a:noFill/>
          </a:ln>
          <a:effectLst>
            <a:outerShdw blurRad="57150" rotWithShape="0" algn="bl" dir="5400000" dist="19050">
              <a:srgbClr val="000000">
                <a:alpha val="50000"/>
              </a:srgbClr>
            </a:outerShdw>
          </a:effectLst>
        </p:spPr>
      </p:pic>
      <p:pic>
        <p:nvPicPr>
          <p:cNvPr id="83" name="Google Shape;83;p14"/>
          <p:cNvPicPr preferRelativeResize="0"/>
          <p:nvPr/>
        </p:nvPicPr>
        <p:blipFill rotWithShape="1">
          <a:blip r:embed="rId5">
            <a:alphaModFix/>
          </a:blip>
          <a:srcRect b="0" l="15880" r="10187" t="14251"/>
          <a:stretch/>
        </p:blipFill>
        <p:spPr>
          <a:xfrm>
            <a:off x="325725" y="2935675"/>
            <a:ext cx="1398348" cy="1216298"/>
          </a:xfrm>
          <a:prstGeom prst="rect">
            <a:avLst/>
          </a:prstGeom>
          <a:noFill/>
          <a:ln>
            <a:noFill/>
          </a:ln>
          <a:effectLst>
            <a:outerShdw blurRad="57150" rotWithShape="0" algn="bl" dir="5400000" dist="19050">
              <a:srgbClr val="000000">
                <a:alpha val="50000"/>
              </a:srgbClr>
            </a:outerShdw>
          </a:effectLst>
        </p:spPr>
      </p:pic>
      <p:pic>
        <p:nvPicPr>
          <p:cNvPr id="84" name="Google Shape;84;p14"/>
          <p:cNvPicPr preferRelativeResize="0"/>
          <p:nvPr/>
        </p:nvPicPr>
        <p:blipFill>
          <a:blip r:embed="rId6">
            <a:alphaModFix/>
          </a:blip>
          <a:stretch>
            <a:fillRect/>
          </a:stretch>
        </p:blipFill>
        <p:spPr>
          <a:xfrm>
            <a:off x="1949147" y="3880100"/>
            <a:ext cx="1026849" cy="798375"/>
          </a:xfrm>
          <a:prstGeom prst="rect">
            <a:avLst/>
          </a:prstGeom>
          <a:noFill/>
          <a:ln>
            <a:noFill/>
          </a:ln>
        </p:spPr>
      </p:pic>
      <p:pic>
        <p:nvPicPr>
          <p:cNvPr id="85" name="Google Shape;85;p14"/>
          <p:cNvPicPr preferRelativeResize="0"/>
          <p:nvPr/>
        </p:nvPicPr>
        <p:blipFill>
          <a:blip r:embed="rId7">
            <a:alphaModFix/>
          </a:blip>
          <a:stretch>
            <a:fillRect/>
          </a:stretch>
        </p:blipFill>
        <p:spPr>
          <a:xfrm>
            <a:off x="2976025" y="3948965"/>
            <a:ext cx="879950" cy="479397"/>
          </a:xfrm>
          <a:prstGeom prst="rect">
            <a:avLst/>
          </a:prstGeom>
          <a:noFill/>
          <a:ln>
            <a:noFill/>
          </a:ln>
        </p:spPr>
      </p:pic>
      <p:pic>
        <p:nvPicPr>
          <p:cNvPr id="86" name="Google Shape;86;p14"/>
          <p:cNvPicPr preferRelativeResize="0"/>
          <p:nvPr/>
        </p:nvPicPr>
        <p:blipFill>
          <a:blip r:embed="rId8">
            <a:alphaModFix/>
          </a:blip>
          <a:stretch>
            <a:fillRect/>
          </a:stretch>
        </p:blipFill>
        <p:spPr>
          <a:xfrm>
            <a:off x="4089438" y="3868313"/>
            <a:ext cx="640700" cy="640700"/>
          </a:xfrm>
          <a:prstGeom prst="rect">
            <a:avLst/>
          </a:prstGeom>
          <a:noFill/>
          <a:ln>
            <a:noFill/>
          </a:ln>
        </p:spPr>
      </p:pic>
      <p:pic>
        <p:nvPicPr>
          <p:cNvPr id="87" name="Google Shape;87;p14"/>
          <p:cNvPicPr preferRelativeResize="0"/>
          <p:nvPr/>
        </p:nvPicPr>
        <p:blipFill>
          <a:blip r:embed="rId9">
            <a:alphaModFix/>
          </a:blip>
          <a:stretch>
            <a:fillRect/>
          </a:stretch>
        </p:blipFill>
        <p:spPr>
          <a:xfrm>
            <a:off x="4822900" y="4065382"/>
            <a:ext cx="1398350" cy="314080"/>
          </a:xfrm>
          <a:prstGeom prst="rect">
            <a:avLst/>
          </a:prstGeom>
          <a:noFill/>
          <a:ln>
            <a:noFill/>
          </a:ln>
        </p:spPr>
      </p:pic>
      <p:pic>
        <p:nvPicPr>
          <p:cNvPr id="88" name="Google Shape;88;p14"/>
          <p:cNvPicPr preferRelativeResize="0"/>
          <p:nvPr/>
        </p:nvPicPr>
        <p:blipFill>
          <a:blip r:embed="rId10">
            <a:alphaModFix/>
          </a:blip>
          <a:stretch>
            <a:fillRect/>
          </a:stretch>
        </p:blipFill>
        <p:spPr>
          <a:xfrm>
            <a:off x="5989025" y="4418935"/>
            <a:ext cx="1394705" cy="245950"/>
          </a:xfrm>
          <a:prstGeom prst="rect">
            <a:avLst/>
          </a:prstGeom>
          <a:noFill/>
          <a:ln>
            <a:noFill/>
          </a:ln>
        </p:spPr>
      </p:pic>
      <p:pic>
        <p:nvPicPr>
          <p:cNvPr id="89" name="Google Shape;89;p14"/>
          <p:cNvPicPr preferRelativeResize="0"/>
          <p:nvPr/>
        </p:nvPicPr>
        <p:blipFill rotWithShape="1">
          <a:blip r:embed="rId11">
            <a:alphaModFix/>
          </a:blip>
          <a:srcRect b="20740" l="12370" r="11123" t="22434"/>
          <a:stretch/>
        </p:blipFill>
        <p:spPr>
          <a:xfrm>
            <a:off x="7124600" y="3990624"/>
            <a:ext cx="1248251" cy="463575"/>
          </a:xfrm>
          <a:prstGeom prst="rect">
            <a:avLst/>
          </a:prstGeom>
          <a:noFill/>
          <a:ln>
            <a:noFill/>
          </a:ln>
        </p:spPr>
      </p:pic>
      <p:pic>
        <p:nvPicPr>
          <p:cNvPr id="90" name="Google Shape;90;p14"/>
          <p:cNvPicPr preferRelativeResize="0"/>
          <p:nvPr/>
        </p:nvPicPr>
        <p:blipFill rotWithShape="1">
          <a:blip r:embed="rId12">
            <a:alphaModFix/>
          </a:blip>
          <a:srcRect b="25822" l="0" r="0" t="22344"/>
          <a:stretch/>
        </p:blipFill>
        <p:spPr>
          <a:xfrm>
            <a:off x="6405199" y="4056358"/>
            <a:ext cx="640700" cy="332105"/>
          </a:xfrm>
          <a:prstGeom prst="rect">
            <a:avLst/>
          </a:prstGeom>
          <a:noFill/>
          <a:ln>
            <a:noFill/>
          </a:ln>
        </p:spPr>
      </p:pic>
      <p:pic>
        <p:nvPicPr>
          <p:cNvPr id="91" name="Google Shape;91;p14"/>
          <p:cNvPicPr preferRelativeResize="0"/>
          <p:nvPr/>
        </p:nvPicPr>
        <p:blipFill>
          <a:blip r:embed="rId13">
            <a:alphaModFix/>
          </a:blip>
          <a:stretch>
            <a:fillRect/>
          </a:stretch>
        </p:blipFill>
        <p:spPr>
          <a:xfrm>
            <a:off x="3996695" y="4485450"/>
            <a:ext cx="826199" cy="170000"/>
          </a:xfrm>
          <a:prstGeom prst="rect">
            <a:avLst/>
          </a:prstGeom>
          <a:noFill/>
          <a:ln>
            <a:noFill/>
          </a:ln>
        </p:spPr>
      </p:pic>
      <p:pic>
        <p:nvPicPr>
          <p:cNvPr id="92" name="Google Shape;92;p14"/>
          <p:cNvPicPr preferRelativeResize="0"/>
          <p:nvPr/>
        </p:nvPicPr>
        <p:blipFill rotWithShape="1">
          <a:blip r:embed="rId14">
            <a:alphaModFix/>
          </a:blip>
          <a:srcRect b="43149" l="20666" r="20987" t="31111"/>
          <a:stretch/>
        </p:blipFill>
        <p:spPr>
          <a:xfrm>
            <a:off x="2941225" y="4428349"/>
            <a:ext cx="980550" cy="227101"/>
          </a:xfrm>
          <a:prstGeom prst="rect">
            <a:avLst/>
          </a:prstGeom>
          <a:noFill/>
          <a:ln>
            <a:noFill/>
          </a:ln>
        </p:spPr>
      </p:pic>
      <p:pic>
        <p:nvPicPr>
          <p:cNvPr id="93" name="Google Shape;93;p14"/>
          <p:cNvPicPr preferRelativeResize="0"/>
          <p:nvPr/>
        </p:nvPicPr>
        <p:blipFill>
          <a:blip r:embed="rId15">
            <a:alphaModFix/>
          </a:blip>
          <a:stretch>
            <a:fillRect/>
          </a:stretch>
        </p:blipFill>
        <p:spPr>
          <a:xfrm>
            <a:off x="4897824" y="4471322"/>
            <a:ext cx="1016280" cy="141150"/>
          </a:xfrm>
          <a:prstGeom prst="rect">
            <a:avLst/>
          </a:prstGeom>
          <a:noFill/>
          <a:ln>
            <a:noFill/>
          </a:ln>
        </p:spPr>
      </p:pic>
      <p:pic>
        <p:nvPicPr>
          <p:cNvPr id="94" name="Google Shape;94;p14"/>
          <p:cNvPicPr preferRelativeResize="0"/>
          <p:nvPr/>
        </p:nvPicPr>
        <p:blipFill>
          <a:blip r:embed="rId16">
            <a:alphaModFix/>
          </a:blip>
          <a:stretch>
            <a:fillRect/>
          </a:stretch>
        </p:blipFill>
        <p:spPr>
          <a:xfrm>
            <a:off x="7458650" y="4465900"/>
            <a:ext cx="749600" cy="152025"/>
          </a:xfrm>
          <a:prstGeom prst="rect">
            <a:avLst/>
          </a:prstGeom>
          <a:noFill/>
          <a:ln>
            <a:noFill/>
          </a:ln>
        </p:spPr>
      </p:pic>
      <p:pic>
        <p:nvPicPr>
          <p:cNvPr id="95" name="Google Shape;95;p14"/>
          <p:cNvPicPr preferRelativeResize="0"/>
          <p:nvPr/>
        </p:nvPicPr>
        <p:blipFill rotWithShape="1">
          <a:blip r:embed="rId17">
            <a:alphaModFix/>
          </a:blip>
          <a:srcRect b="19546" l="0" r="0" t="21003"/>
          <a:stretch/>
        </p:blipFill>
        <p:spPr>
          <a:xfrm>
            <a:off x="7045900" y="575950"/>
            <a:ext cx="1691699" cy="543625"/>
          </a:xfrm>
          <a:prstGeom prst="rect">
            <a:avLst/>
          </a:prstGeom>
          <a:noFill/>
          <a:ln>
            <a:noFill/>
          </a:ln>
        </p:spPr>
      </p:pic>
      <p:pic>
        <p:nvPicPr>
          <p:cNvPr id="96" name="Google Shape;96;p14"/>
          <p:cNvPicPr preferRelativeResize="0"/>
          <p:nvPr/>
        </p:nvPicPr>
        <p:blipFill>
          <a:blip r:embed="rId18">
            <a:alphaModFix/>
          </a:blip>
          <a:stretch>
            <a:fillRect/>
          </a:stretch>
        </p:blipFill>
        <p:spPr>
          <a:xfrm>
            <a:off x="7161811" y="3828574"/>
            <a:ext cx="1173821" cy="204525"/>
          </a:xfrm>
          <a:prstGeom prst="rect">
            <a:avLst/>
          </a:prstGeom>
          <a:noFill/>
          <a:ln>
            <a:noFill/>
          </a:ln>
        </p:spPr>
      </p:pic>
      <p:pic>
        <p:nvPicPr>
          <p:cNvPr id="97" name="Google Shape;97;p14"/>
          <p:cNvPicPr preferRelativeResize="0"/>
          <p:nvPr/>
        </p:nvPicPr>
        <p:blipFill rotWithShape="1">
          <a:blip r:embed="rId19">
            <a:alphaModFix/>
          </a:blip>
          <a:srcRect b="7618" l="7353" r="5004" t="2006"/>
          <a:stretch/>
        </p:blipFill>
        <p:spPr>
          <a:xfrm>
            <a:off x="7142465" y="1453373"/>
            <a:ext cx="1602810" cy="22034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2"/>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Requirements</a:t>
            </a:r>
            <a:endParaRPr/>
          </a:p>
        </p:txBody>
      </p:sp>
      <p:sp>
        <p:nvSpPr>
          <p:cNvPr id="332" name="Google Shape;332;p32"/>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Support Java and Dotnet microservices</a:t>
            </a:r>
            <a:endParaRPr/>
          </a:p>
          <a:p>
            <a:pPr indent="-317500" lvl="1" marL="914400" rtl="0" algn="l">
              <a:spcBef>
                <a:spcPts val="0"/>
              </a:spcBef>
              <a:spcAft>
                <a:spcPts val="0"/>
              </a:spcAft>
              <a:buSzPts val="1400"/>
              <a:buChar char="-"/>
            </a:pPr>
            <a:r>
              <a:rPr lang="en"/>
              <a:t>Might have different versions of java and .NET</a:t>
            </a:r>
            <a:endParaRPr/>
          </a:p>
          <a:p>
            <a:pPr indent="-342900" lvl="0" marL="457200" rtl="0" algn="l">
              <a:spcBef>
                <a:spcPts val="0"/>
              </a:spcBef>
              <a:spcAft>
                <a:spcPts val="0"/>
              </a:spcAft>
              <a:buSzPts val="1800"/>
              <a:buChar char="-"/>
            </a:pPr>
            <a:r>
              <a:rPr lang="en"/>
              <a:t>Auto generate .NET and Java client bindings from Swagger (swagger gen)</a:t>
            </a:r>
            <a:endParaRPr/>
          </a:p>
          <a:p>
            <a:pPr indent="-342900" lvl="0" marL="457200" rtl="0" algn="l">
              <a:spcBef>
                <a:spcPts val="0"/>
              </a:spcBef>
              <a:spcAft>
                <a:spcPts val="0"/>
              </a:spcAft>
              <a:buSzPts val="1800"/>
              <a:buChar char="-"/>
            </a:pPr>
            <a:r>
              <a:rPr lang="en"/>
              <a:t>Deploy using YAML and/or Helm</a:t>
            </a:r>
            <a:endParaRPr/>
          </a:p>
          <a:p>
            <a:pPr indent="-342900" lvl="0" marL="457200" rtl="0" algn="l">
              <a:spcBef>
                <a:spcPts val="0"/>
              </a:spcBef>
              <a:spcAft>
                <a:spcPts val="0"/>
              </a:spcAft>
              <a:buSzPts val="1800"/>
              <a:buChar char="-"/>
            </a:pPr>
            <a:r>
              <a:rPr lang="en"/>
              <a:t>Use patterns for Sonar exclusions, Unit Tests</a:t>
            </a:r>
            <a:endParaRPr/>
          </a:p>
        </p:txBody>
      </p:sp>
      <p:pic>
        <p:nvPicPr>
          <p:cNvPr id="333" name="Google Shape;333;p32"/>
          <p:cNvPicPr preferRelativeResize="0"/>
          <p:nvPr/>
        </p:nvPicPr>
        <p:blipFill>
          <a:blip r:embed="rId3">
            <a:alphaModFix/>
          </a:blip>
          <a:stretch>
            <a:fillRect/>
          </a:stretch>
        </p:blipFill>
        <p:spPr>
          <a:xfrm>
            <a:off x="374125" y="575950"/>
            <a:ext cx="1661850" cy="1661850"/>
          </a:xfrm>
          <a:prstGeom prst="rect">
            <a:avLst/>
          </a:prstGeom>
          <a:noFill/>
          <a:ln>
            <a:noFill/>
          </a:ln>
        </p:spPr>
      </p:pic>
      <p:pic>
        <p:nvPicPr>
          <p:cNvPr id="334" name="Google Shape;334;p32"/>
          <p:cNvPicPr preferRelativeResize="0"/>
          <p:nvPr/>
        </p:nvPicPr>
        <p:blipFill>
          <a:blip r:embed="rId4">
            <a:alphaModFix/>
          </a:blip>
          <a:stretch>
            <a:fillRect/>
          </a:stretch>
        </p:blipFill>
        <p:spPr>
          <a:xfrm>
            <a:off x="374125" y="2666027"/>
            <a:ext cx="1661850" cy="1661870"/>
          </a:xfrm>
          <a:prstGeom prst="rect">
            <a:avLst/>
          </a:prstGeom>
          <a:noFill/>
          <a:ln>
            <a:noFill/>
          </a:ln>
        </p:spPr>
      </p:pic>
      <p:pic>
        <p:nvPicPr>
          <p:cNvPr id="335" name="Google Shape;335;p32"/>
          <p:cNvPicPr preferRelativeResize="0"/>
          <p:nvPr/>
        </p:nvPicPr>
        <p:blipFill>
          <a:blip r:embed="rId5">
            <a:alphaModFix/>
          </a:blip>
          <a:stretch>
            <a:fillRect/>
          </a:stretch>
        </p:blipFill>
        <p:spPr>
          <a:xfrm>
            <a:off x="2677825" y="3801699"/>
            <a:ext cx="2434775" cy="890450"/>
          </a:xfrm>
          <a:prstGeom prst="rect">
            <a:avLst/>
          </a:prstGeom>
          <a:noFill/>
          <a:ln>
            <a:noFill/>
          </a:ln>
        </p:spPr>
      </p:pic>
      <p:pic>
        <p:nvPicPr>
          <p:cNvPr id="336" name="Google Shape;336;p32"/>
          <p:cNvPicPr preferRelativeResize="0"/>
          <p:nvPr/>
        </p:nvPicPr>
        <p:blipFill>
          <a:blip r:embed="rId6">
            <a:alphaModFix/>
          </a:blip>
          <a:stretch>
            <a:fillRect/>
          </a:stretch>
        </p:blipFill>
        <p:spPr>
          <a:xfrm>
            <a:off x="5486800" y="3849453"/>
            <a:ext cx="688475" cy="794925"/>
          </a:xfrm>
          <a:prstGeom prst="rect">
            <a:avLst/>
          </a:prstGeom>
          <a:noFill/>
          <a:ln>
            <a:noFill/>
          </a:ln>
        </p:spPr>
      </p:pic>
      <p:pic>
        <p:nvPicPr>
          <p:cNvPr id="337" name="Google Shape;337;p32"/>
          <p:cNvPicPr preferRelativeResize="0"/>
          <p:nvPr/>
        </p:nvPicPr>
        <p:blipFill>
          <a:blip r:embed="rId7">
            <a:alphaModFix/>
          </a:blip>
          <a:stretch>
            <a:fillRect/>
          </a:stretch>
        </p:blipFill>
        <p:spPr>
          <a:xfrm>
            <a:off x="6819700" y="3902688"/>
            <a:ext cx="688475" cy="688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3"/>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Phased Migration (Classic To YAML)</a:t>
            </a:r>
            <a:endParaRPr/>
          </a:p>
        </p:txBody>
      </p:sp>
      <p:sp>
        <p:nvSpPr>
          <p:cNvPr id="343" name="Google Shape;343;p33"/>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ClassicUI / AKS</a:t>
            </a:r>
            <a:endParaRPr b="1"/>
          </a:p>
          <a:p>
            <a:pPr indent="-317500" lvl="0" marL="457200" rtl="0" algn="l">
              <a:spcBef>
                <a:spcPts val="1200"/>
              </a:spcBef>
              <a:spcAft>
                <a:spcPts val="0"/>
              </a:spcAft>
              <a:buSzPts val="1400"/>
              <a:buChar char="-"/>
            </a:pPr>
            <a:r>
              <a:rPr lang="en"/>
              <a:t>Task Groups</a:t>
            </a:r>
            <a:endParaRPr/>
          </a:p>
          <a:p>
            <a:pPr indent="-317500" lvl="0" marL="457200" rtl="0" algn="l">
              <a:spcBef>
                <a:spcPts val="0"/>
              </a:spcBef>
              <a:spcAft>
                <a:spcPts val="0"/>
              </a:spcAft>
              <a:buSzPts val="1400"/>
              <a:buChar char="-"/>
            </a:pPr>
            <a:r>
              <a:rPr lang="en"/>
              <a:t>Libraries for AKV</a:t>
            </a:r>
            <a:endParaRPr/>
          </a:p>
          <a:p>
            <a:pPr indent="-317500" lvl="0" marL="457200" rtl="0" algn="l">
              <a:spcBef>
                <a:spcPts val="0"/>
              </a:spcBef>
              <a:spcAft>
                <a:spcPts val="0"/>
              </a:spcAft>
              <a:buSzPts val="1400"/>
              <a:buChar char="-"/>
            </a:pPr>
            <a:r>
              <a:rPr lang="en"/>
              <a:t>Build Pipelines created Pipeline Artifacts (drop.zip) handed off to Release Pipelines</a:t>
            </a:r>
            <a:endParaRPr/>
          </a:p>
          <a:p>
            <a:pPr indent="-317500" lvl="0" marL="457200" rtl="0" algn="l">
              <a:spcBef>
                <a:spcPts val="0"/>
              </a:spcBef>
              <a:spcAft>
                <a:spcPts val="0"/>
              </a:spcAft>
              <a:buSzPts val="1400"/>
              <a:buChar char="-"/>
            </a:pPr>
            <a:r>
              <a:rPr lang="en"/>
              <a:t>Release Pipelines Gates on Branches</a:t>
            </a:r>
            <a:endParaRPr/>
          </a:p>
          <a:p>
            <a:pPr indent="-317500" lvl="0" marL="457200" rtl="0" algn="l">
              <a:spcBef>
                <a:spcPts val="0"/>
              </a:spcBef>
              <a:spcAft>
                <a:spcPts val="0"/>
              </a:spcAft>
              <a:buSzPts val="1400"/>
              <a:buChar char="-"/>
            </a:pPr>
            <a:r>
              <a:rPr lang="en"/>
              <a:t>Leveraged Kubernetes Tasks with AKV</a:t>
            </a:r>
            <a:endParaRPr/>
          </a:p>
        </p:txBody>
      </p:sp>
      <p:sp>
        <p:nvSpPr>
          <p:cNvPr id="344" name="Google Shape;344;p33"/>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YAML / Environments</a:t>
            </a:r>
            <a:endParaRPr b="1"/>
          </a:p>
          <a:p>
            <a:pPr indent="-317500" lvl="0" marL="457200" rtl="0" algn="l">
              <a:spcBef>
                <a:spcPts val="1200"/>
              </a:spcBef>
              <a:spcAft>
                <a:spcPts val="0"/>
              </a:spcAft>
              <a:buSzPts val="1400"/>
              <a:buChar char="-"/>
            </a:pPr>
            <a:r>
              <a:rPr lang="en"/>
              <a:t>Multi-Stage YAML</a:t>
            </a:r>
            <a:endParaRPr/>
          </a:p>
          <a:p>
            <a:pPr indent="-317500" lvl="0" marL="457200" rtl="0" algn="l">
              <a:spcBef>
                <a:spcPts val="0"/>
              </a:spcBef>
              <a:spcAft>
                <a:spcPts val="0"/>
              </a:spcAft>
              <a:buSzPts val="1400"/>
              <a:buChar char="-"/>
            </a:pPr>
            <a:r>
              <a:rPr lang="en"/>
              <a:t>leveraged Templates from controlled project</a:t>
            </a:r>
            <a:endParaRPr/>
          </a:p>
          <a:p>
            <a:pPr indent="-317500" lvl="0" marL="457200" rtl="0" algn="l">
              <a:spcBef>
                <a:spcPts val="0"/>
              </a:spcBef>
              <a:spcAft>
                <a:spcPts val="0"/>
              </a:spcAft>
              <a:buSzPts val="1400"/>
              <a:buChar char="-"/>
            </a:pPr>
            <a:r>
              <a:rPr lang="en"/>
              <a:t>Yaml/Helm to “Environment” which could be gated on branch</a:t>
            </a:r>
            <a:endParaRPr/>
          </a:p>
          <a:p>
            <a:pPr indent="-317500" lvl="0" marL="457200" rtl="0" algn="l">
              <a:spcBef>
                <a:spcPts val="0"/>
              </a:spcBef>
              <a:spcAft>
                <a:spcPts val="0"/>
              </a:spcAft>
              <a:buSzPts val="1400"/>
              <a:buChar char="-"/>
            </a:pPr>
            <a:r>
              <a:rPr lang="en"/>
              <a:t>Secrets directly with AKV task</a:t>
            </a:r>
            <a:endParaRPr/>
          </a:p>
          <a:p>
            <a:pPr indent="-317500" lvl="0" marL="457200" rtl="0" algn="l">
              <a:spcBef>
                <a:spcPts val="0"/>
              </a:spcBef>
              <a:spcAft>
                <a:spcPts val="0"/>
              </a:spcAft>
              <a:buSzPts val="1400"/>
              <a:buChar char="-"/>
            </a:pPr>
            <a:r>
              <a:rPr lang="en"/>
              <a:t>YAML templates for WI Automation for onboarding</a:t>
            </a:r>
            <a:endParaRPr/>
          </a:p>
        </p:txBody>
      </p:sp>
      <p:sp>
        <p:nvSpPr>
          <p:cNvPr id="345" name="Google Shape;345;p33"/>
          <p:cNvSpPr/>
          <p:nvPr/>
        </p:nvSpPr>
        <p:spPr>
          <a:xfrm>
            <a:off x="131475" y="1216125"/>
            <a:ext cx="976500" cy="8154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Build</a:t>
            </a:r>
            <a:endParaRPr b="1"/>
          </a:p>
        </p:txBody>
      </p:sp>
      <p:sp>
        <p:nvSpPr>
          <p:cNvPr id="346" name="Google Shape;346;p33"/>
          <p:cNvSpPr/>
          <p:nvPr/>
        </p:nvSpPr>
        <p:spPr>
          <a:xfrm>
            <a:off x="1273200" y="1216125"/>
            <a:ext cx="976500" cy="815100"/>
          </a:xfrm>
          <a:prstGeom prst="rect">
            <a:avLst/>
          </a:prstGeom>
          <a:solidFill>
            <a:srgbClr val="A64D7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Release</a:t>
            </a:r>
            <a:endParaRPr b="1"/>
          </a:p>
        </p:txBody>
      </p:sp>
      <p:cxnSp>
        <p:nvCxnSpPr>
          <p:cNvPr id="347" name="Google Shape;347;p33"/>
          <p:cNvCxnSpPr>
            <a:stCxn id="345" idx="3"/>
            <a:endCxn id="346" idx="1"/>
          </p:cNvCxnSpPr>
          <p:nvPr/>
        </p:nvCxnSpPr>
        <p:spPr>
          <a:xfrm>
            <a:off x="1107975" y="1623825"/>
            <a:ext cx="165300" cy="0"/>
          </a:xfrm>
          <a:prstGeom prst="straightConnector1">
            <a:avLst/>
          </a:prstGeom>
          <a:noFill/>
          <a:ln cap="flat" cmpd="sng" w="9525">
            <a:solidFill>
              <a:schemeClr val="dk2"/>
            </a:solidFill>
            <a:prstDash val="solid"/>
            <a:round/>
            <a:headEnd len="med" w="med" type="none"/>
            <a:tailEnd len="med" w="med" type="triangle"/>
          </a:ln>
        </p:spPr>
      </p:cxnSp>
      <p:sp>
        <p:nvSpPr>
          <p:cNvPr id="348" name="Google Shape;348;p33"/>
          <p:cNvSpPr/>
          <p:nvPr/>
        </p:nvSpPr>
        <p:spPr>
          <a:xfrm>
            <a:off x="1617125" y="1906350"/>
            <a:ext cx="532500" cy="2631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600"/>
              <a:t>AzureRM</a:t>
            </a:r>
            <a:endParaRPr sz="600"/>
          </a:p>
        </p:txBody>
      </p:sp>
      <p:sp>
        <p:nvSpPr>
          <p:cNvPr id="349" name="Google Shape;349;p33"/>
          <p:cNvSpPr/>
          <p:nvPr/>
        </p:nvSpPr>
        <p:spPr>
          <a:xfrm>
            <a:off x="1577675" y="2419125"/>
            <a:ext cx="672000" cy="3156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AKS</a:t>
            </a:r>
            <a:endParaRPr/>
          </a:p>
        </p:txBody>
      </p:sp>
      <p:sp>
        <p:nvSpPr>
          <p:cNvPr id="350" name="Google Shape;350;p33"/>
          <p:cNvSpPr/>
          <p:nvPr/>
        </p:nvSpPr>
        <p:spPr>
          <a:xfrm>
            <a:off x="131475" y="2067525"/>
            <a:ext cx="672000" cy="315600"/>
          </a:xfrm>
          <a:prstGeom prst="snip2DiagRect">
            <a:avLst>
              <a:gd fmla="val 0" name="adj1"/>
              <a:gd fmla="val 16667"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t>Library</a:t>
            </a:r>
            <a:endParaRPr sz="1100"/>
          </a:p>
        </p:txBody>
      </p:sp>
      <p:sp>
        <p:nvSpPr>
          <p:cNvPr id="351" name="Google Shape;351;p33"/>
          <p:cNvSpPr/>
          <p:nvPr/>
        </p:nvSpPr>
        <p:spPr>
          <a:xfrm>
            <a:off x="527100" y="2419125"/>
            <a:ext cx="672000" cy="3156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AKV</a:t>
            </a:r>
            <a:endParaRPr/>
          </a:p>
        </p:txBody>
      </p:sp>
      <p:cxnSp>
        <p:nvCxnSpPr>
          <p:cNvPr id="352" name="Google Shape;352;p33"/>
          <p:cNvCxnSpPr>
            <a:stCxn id="348" idx="2"/>
            <a:endCxn id="349" idx="3"/>
          </p:cNvCxnSpPr>
          <p:nvPr/>
        </p:nvCxnSpPr>
        <p:spPr>
          <a:xfrm>
            <a:off x="1883375" y="2169450"/>
            <a:ext cx="30300" cy="249600"/>
          </a:xfrm>
          <a:prstGeom prst="straightConnector1">
            <a:avLst/>
          </a:prstGeom>
          <a:noFill/>
          <a:ln cap="flat" cmpd="sng" w="9525">
            <a:solidFill>
              <a:schemeClr val="dk2"/>
            </a:solidFill>
            <a:prstDash val="solid"/>
            <a:round/>
            <a:headEnd len="med" w="med" type="none"/>
            <a:tailEnd len="med" w="med" type="triangle"/>
          </a:ln>
        </p:spPr>
      </p:cxnSp>
      <p:cxnSp>
        <p:nvCxnSpPr>
          <p:cNvPr id="353" name="Google Shape;353;p33"/>
          <p:cNvCxnSpPr>
            <a:stCxn id="350" idx="0"/>
            <a:endCxn id="351" idx="3"/>
          </p:cNvCxnSpPr>
          <p:nvPr/>
        </p:nvCxnSpPr>
        <p:spPr>
          <a:xfrm>
            <a:off x="803475" y="2225325"/>
            <a:ext cx="59700" cy="193800"/>
          </a:xfrm>
          <a:prstGeom prst="straightConnector1">
            <a:avLst/>
          </a:prstGeom>
          <a:noFill/>
          <a:ln cap="flat" cmpd="sng" w="9525">
            <a:solidFill>
              <a:schemeClr val="dk2"/>
            </a:solidFill>
            <a:prstDash val="solid"/>
            <a:round/>
            <a:headEnd len="med" w="med" type="none"/>
            <a:tailEnd len="med" w="med" type="triangle"/>
          </a:ln>
        </p:spPr>
      </p:cxnSp>
      <p:cxnSp>
        <p:nvCxnSpPr>
          <p:cNvPr id="354" name="Google Shape;354;p33"/>
          <p:cNvCxnSpPr/>
          <p:nvPr/>
        </p:nvCxnSpPr>
        <p:spPr>
          <a:xfrm flipH="1">
            <a:off x="216900" y="1952375"/>
            <a:ext cx="6600" cy="230100"/>
          </a:xfrm>
          <a:prstGeom prst="straightConnector1">
            <a:avLst/>
          </a:prstGeom>
          <a:noFill/>
          <a:ln cap="flat" cmpd="sng" w="9525">
            <a:solidFill>
              <a:schemeClr val="dk2"/>
            </a:solidFill>
            <a:prstDash val="solid"/>
            <a:round/>
            <a:headEnd len="med" w="med" type="none"/>
            <a:tailEnd len="med" w="med" type="none"/>
          </a:ln>
        </p:spPr>
      </p:cxnSp>
      <p:sp>
        <p:nvSpPr>
          <p:cNvPr id="355" name="Google Shape;355;p33"/>
          <p:cNvSpPr/>
          <p:nvPr/>
        </p:nvSpPr>
        <p:spPr>
          <a:xfrm>
            <a:off x="131475" y="3439225"/>
            <a:ext cx="2118300" cy="815400"/>
          </a:xfrm>
          <a:prstGeom prst="rect">
            <a:avLst/>
          </a:prstGeom>
          <a:solidFill>
            <a:srgbClr val="FF99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t>YAML</a:t>
            </a:r>
            <a:endParaRPr b="1"/>
          </a:p>
        </p:txBody>
      </p:sp>
      <p:sp>
        <p:nvSpPr>
          <p:cNvPr id="356" name="Google Shape;356;p33"/>
          <p:cNvSpPr/>
          <p:nvPr/>
        </p:nvSpPr>
        <p:spPr>
          <a:xfrm>
            <a:off x="236650" y="3911350"/>
            <a:ext cx="263100" cy="263100"/>
          </a:xfrm>
          <a:prstGeom prst="rect">
            <a:avLst/>
          </a:prstGeom>
          <a:solidFill>
            <a:srgbClr val="4A86E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3"/>
          <p:cNvSpPr/>
          <p:nvPr/>
        </p:nvSpPr>
        <p:spPr>
          <a:xfrm>
            <a:off x="600075" y="3911350"/>
            <a:ext cx="263100" cy="263100"/>
          </a:xfrm>
          <a:prstGeom prst="rect">
            <a:avLst/>
          </a:prstGeom>
          <a:solidFill>
            <a:srgbClr val="4A86E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3"/>
          <p:cNvSpPr/>
          <p:nvPr/>
        </p:nvSpPr>
        <p:spPr>
          <a:xfrm>
            <a:off x="963500" y="3911350"/>
            <a:ext cx="263100" cy="263100"/>
          </a:xfrm>
          <a:prstGeom prst="rect">
            <a:avLst/>
          </a:prstGeom>
          <a:solidFill>
            <a:srgbClr val="4A86E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3"/>
          <p:cNvSpPr/>
          <p:nvPr/>
        </p:nvSpPr>
        <p:spPr>
          <a:xfrm>
            <a:off x="1318475" y="3911350"/>
            <a:ext cx="263100" cy="263100"/>
          </a:xfrm>
          <a:prstGeom prst="rect">
            <a:avLst/>
          </a:prstGeom>
          <a:solidFill>
            <a:srgbClr val="A64D7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3"/>
          <p:cNvSpPr/>
          <p:nvPr/>
        </p:nvSpPr>
        <p:spPr>
          <a:xfrm>
            <a:off x="1681900" y="3911350"/>
            <a:ext cx="263100" cy="263100"/>
          </a:xfrm>
          <a:prstGeom prst="rect">
            <a:avLst/>
          </a:prstGeom>
          <a:solidFill>
            <a:srgbClr val="A64D7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3"/>
          <p:cNvSpPr/>
          <p:nvPr/>
        </p:nvSpPr>
        <p:spPr>
          <a:xfrm>
            <a:off x="963500" y="3135650"/>
            <a:ext cx="1258200" cy="249600"/>
          </a:xfrm>
          <a:prstGeom prst="snip2DiagRect">
            <a:avLst>
              <a:gd fmla="val 0" name="adj1"/>
              <a:gd fmla="val 16667" name="adj2"/>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environment</a:t>
            </a:r>
            <a:endParaRPr/>
          </a:p>
        </p:txBody>
      </p:sp>
      <p:sp>
        <p:nvSpPr>
          <p:cNvPr id="362" name="Google Shape;362;p33"/>
          <p:cNvSpPr/>
          <p:nvPr/>
        </p:nvSpPr>
        <p:spPr>
          <a:xfrm>
            <a:off x="1912950" y="2701775"/>
            <a:ext cx="336900" cy="193800"/>
          </a:xfrm>
          <a:prstGeom prst="roundRect">
            <a:avLst>
              <a:gd fmla="val 16667" name="adj"/>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ns</a:t>
            </a:r>
            <a:endParaRPr sz="1000"/>
          </a:p>
        </p:txBody>
      </p:sp>
      <p:cxnSp>
        <p:nvCxnSpPr>
          <p:cNvPr id="363" name="Google Shape;363;p33"/>
          <p:cNvCxnSpPr>
            <a:stCxn id="360" idx="0"/>
          </p:cNvCxnSpPr>
          <p:nvPr/>
        </p:nvCxnSpPr>
        <p:spPr>
          <a:xfrm flipH="1" rot="10800000">
            <a:off x="1813450" y="3392050"/>
            <a:ext cx="7500" cy="519300"/>
          </a:xfrm>
          <a:prstGeom prst="straightConnector1">
            <a:avLst/>
          </a:prstGeom>
          <a:noFill/>
          <a:ln cap="flat" cmpd="sng" w="9525">
            <a:solidFill>
              <a:schemeClr val="dk2"/>
            </a:solidFill>
            <a:prstDash val="solid"/>
            <a:round/>
            <a:headEnd len="med" w="med" type="none"/>
            <a:tailEnd len="med" w="med" type="triangle"/>
          </a:ln>
        </p:spPr>
      </p:cxnSp>
      <p:cxnSp>
        <p:nvCxnSpPr>
          <p:cNvPr id="364" name="Google Shape;364;p33"/>
          <p:cNvCxnSpPr>
            <a:stCxn id="359" idx="0"/>
          </p:cNvCxnSpPr>
          <p:nvPr/>
        </p:nvCxnSpPr>
        <p:spPr>
          <a:xfrm rot="10800000">
            <a:off x="1450025" y="3392050"/>
            <a:ext cx="0" cy="519300"/>
          </a:xfrm>
          <a:prstGeom prst="straightConnector1">
            <a:avLst/>
          </a:prstGeom>
          <a:noFill/>
          <a:ln cap="flat" cmpd="sng" w="9525">
            <a:solidFill>
              <a:schemeClr val="dk2"/>
            </a:solidFill>
            <a:prstDash val="solid"/>
            <a:round/>
            <a:headEnd len="med" w="med" type="none"/>
            <a:tailEnd len="med" w="med" type="triangle"/>
          </a:ln>
        </p:spPr>
      </p:cxnSp>
      <p:cxnSp>
        <p:nvCxnSpPr>
          <p:cNvPr id="365" name="Google Shape;365;p33"/>
          <p:cNvCxnSpPr>
            <a:stCxn id="361" idx="3"/>
            <a:endCxn id="362" idx="2"/>
          </p:cNvCxnSpPr>
          <p:nvPr/>
        </p:nvCxnSpPr>
        <p:spPr>
          <a:xfrm flipH="1" rot="10800000">
            <a:off x="1592600" y="2895650"/>
            <a:ext cx="488700" cy="240000"/>
          </a:xfrm>
          <a:prstGeom prst="straightConnector1">
            <a:avLst/>
          </a:prstGeom>
          <a:noFill/>
          <a:ln cap="flat" cmpd="sng" w="9525">
            <a:solidFill>
              <a:schemeClr val="dk2"/>
            </a:solidFill>
            <a:prstDash val="solid"/>
            <a:round/>
            <a:headEnd len="med" w="med" type="none"/>
            <a:tailEnd len="med" w="med" type="triangle"/>
          </a:ln>
        </p:spPr>
      </p:cxnSp>
      <p:sp>
        <p:nvSpPr>
          <p:cNvPr id="366" name="Google Shape;366;p33"/>
          <p:cNvSpPr/>
          <p:nvPr/>
        </p:nvSpPr>
        <p:spPr>
          <a:xfrm>
            <a:off x="435975" y="706725"/>
            <a:ext cx="1069500" cy="315600"/>
          </a:xfrm>
          <a:prstGeom prst="snip2DiagRect">
            <a:avLst>
              <a:gd fmla="val 0" name="adj1"/>
              <a:gd fmla="val 16667" name="adj2"/>
            </a:avLst>
          </a:prstGeom>
          <a:solidFill>
            <a:srgbClr val="4A86E8"/>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t>Task Groups</a:t>
            </a:r>
            <a:endParaRPr sz="1100"/>
          </a:p>
        </p:txBody>
      </p:sp>
      <p:sp>
        <p:nvSpPr>
          <p:cNvPr id="367" name="Google Shape;367;p33"/>
          <p:cNvSpPr/>
          <p:nvPr/>
        </p:nvSpPr>
        <p:spPr>
          <a:xfrm>
            <a:off x="377775" y="4571325"/>
            <a:ext cx="1476000" cy="315600"/>
          </a:xfrm>
          <a:prstGeom prst="snip2DiagRect">
            <a:avLst>
              <a:gd fmla="val 0" name="adj1"/>
              <a:gd fmla="val 16667"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t>Templates</a:t>
            </a:r>
            <a:endParaRPr sz="1100"/>
          </a:p>
        </p:txBody>
      </p:sp>
      <p:sp>
        <p:nvSpPr>
          <p:cNvPr id="368" name="Google Shape;368;p33"/>
          <p:cNvSpPr/>
          <p:nvPr/>
        </p:nvSpPr>
        <p:spPr>
          <a:xfrm>
            <a:off x="1226600" y="4605075"/>
            <a:ext cx="165300" cy="152400"/>
          </a:xfrm>
          <a:prstGeom prst="rect">
            <a:avLst/>
          </a:prstGeom>
          <a:solidFill>
            <a:srgbClr val="4A86E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3"/>
          <p:cNvSpPr/>
          <p:nvPr/>
        </p:nvSpPr>
        <p:spPr>
          <a:xfrm>
            <a:off x="1450025" y="4605075"/>
            <a:ext cx="165300" cy="152400"/>
          </a:xfrm>
          <a:prstGeom prst="rect">
            <a:avLst/>
          </a:prstGeom>
          <a:solidFill>
            <a:srgbClr val="A64D7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3"/>
          <p:cNvSpPr/>
          <p:nvPr/>
        </p:nvSpPr>
        <p:spPr>
          <a:xfrm>
            <a:off x="1338313" y="4816650"/>
            <a:ext cx="165300" cy="152400"/>
          </a:xfrm>
          <a:prstGeom prst="rect">
            <a:avLst/>
          </a:prstGeom>
          <a:solidFill>
            <a:srgbClr val="4A86E8"/>
          </a:solidFill>
          <a:ln cap="flat" cmpd="sng" w="9525">
            <a:solidFill>
              <a:schemeClr val="dk2"/>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3"/>
          <p:cNvSpPr/>
          <p:nvPr/>
        </p:nvSpPr>
        <p:spPr>
          <a:xfrm>
            <a:off x="1561738" y="4816650"/>
            <a:ext cx="165300" cy="152400"/>
          </a:xfrm>
          <a:prstGeom prst="rect">
            <a:avLst/>
          </a:prstGeom>
          <a:solidFill>
            <a:srgbClr val="A64D79"/>
          </a:solidFill>
          <a:ln cap="flat" cmpd="sng" w="9525">
            <a:solidFill>
              <a:schemeClr val="dk2"/>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3"/>
          <p:cNvSpPr/>
          <p:nvPr/>
        </p:nvSpPr>
        <p:spPr>
          <a:xfrm>
            <a:off x="767500" y="1256775"/>
            <a:ext cx="263100" cy="263100"/>
          </a:xfrm>
          <a:prstGeom prst="rect">
            <a:avLst/>
          </a:prstGeom>
          <a:solidFill>
            <a:srgbClr val="4A86E8"/>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3"/>
          <p:cNvSpPr/>
          <p:nvPr/>
        </p:nvSpPr>
        <p:spPr>
          <a:xfrm>
            <a:off x="1913675" y="1256775"/>
            <a:ext cx="263100" cy="263100"/>
          </a:xfrm>
          <a:prstGeom prst="rect">
            <a:avLst/>
          </a:prstGeom>
          <a:solidFill>
            <a:srgbClr val="A64D7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74" name="Google Shape;374;p33"/>
          <p:cNvCxnSpPr>
            <a:stCxn id="373" idx="0"/>
            <a:endCxn id="366" idx="0"/>
          </p:cNvCxnSpPr>
          <p:nvPr/>
        </p:nvCxnSpPr>
        <p:spPr>
          <a:xfrm rot="10800000">
            <a:off x="1505525" y="864675"/>
            <a:ext cx="539700" cy="392100"/>
          </a:xfrm>
          <a:prstGeom prst="straightConnector1">
            <a:avLst/>
          </a:prstGeom>
          <a:noFill/>
          <a:ln cap="flat" cmpd="sng" w="9525">
            <a:solidFill>
              <a:schemeClr val="dk2"/>
            </a:solidFill>
            <a:prstDash val="dot"/>
            <a:round/>
            <a:headEnd len="med" w="med" type="none"/>
            <a:tailEnd len="med" w="med" type="triangle"/>
          </a:ln>
        </p:spPr>
      </p:cxnSp>
      <p:cxnSp>
        <p:nvCxnSpPr>
          <p:cNvPr id="375" name="Google Shape;375;p33"/>
          <p:cNvCxnSpPr>
            <a:stCxn id="372" idx="0"/>
            <a:endCxn id="366" idx="1"/>
          </p:cNvCxnSpPr>
          <p:nvPr/>
        </p:nvCxnSpPr>
        <p:spPr>
          <a:xfrm flipH="1" rot="10800000">
            <a:off x="899050" y="1022475"/>
            <a:ext cx="71700" cy="234300"/>
          </a:xfrm>
          <a:prstGeom prst="straightConnector1">
            <a:avLst/>
          </a:prstGeom>
          <a:noFill/>
          <a:ln cap="flat" cmpd="sng" w="9525">
            <a:solidFill>
              <a:schemeClr val="dk2"/>
            </a:solidFill>
            <a:prstDash val="dot"/>
            <a:round/>
            <a:headEnd len="med" w="med" type="none"/>
            <a:tailEnd len="med" w="med" type="triangle"/>
          </a:ln>
        </p:spPr>
      </p:cxnSp>
      <p:cxnSp>
        <p:nvCxnSpPr>
          <p:cNvPr id="376" name="Google Shape;376;p33"/>
          <p:cNvCxnSpPr>
            <a:stCxn id="358" idx="2"/>
            <a:endCxn id="368" idx="0"/>
          </p:cNvCxnSpPr>
          <p:nvPr/>
        </p:nvCxnSpPr>
        <p:spPr>
          <a:xfrm>
            <a:off x="1095050" y="4174450"/>
            <a:ext cx="214200" cy="430500"/>
          </a:xfrm>
          <a:prstGeom prst="straightConnector1">
            <a:avLst/>
          </a:prstGeom>
          <a:noFill/>
          <a:ln cap="flat" cmpd="sng" w="9525">
            <a:solidFill>
              <a:schemeClr val="dk2"/>
            </a:solidFill>
            <a:prstDash val="dot"/>
            <a:round/>
            <a:headEnd len="med" w="med" type="none"/>
            <a:tailEnd len="med" w="med" type="triangle"/>
          </a:ln>
        </p:spPr>
      </p:cxnSp>
      <p:cxnSp>
        <p:nvCxnSpPr>
          <p:cNvPr id="377" name="Google Shape;377;p33"/>
          <p:cNvCxnSpPr>
            <a:stCxn id="359" idx="2"/>
            <a:endCxn id="369" idx="0"/>
          </p:cNvCxnSpPr>
          <p:nvPr/>
        </p:nvCxnSpPr>
        <p:spPr>
          <a:xfrm>
            <a:off x="1450025" y="4174450"/>
            <a:ext cx="82800" cy="430500"/>
          </a:xfrm>
          <a:prstGeom prst="straightConnector1">
            <a:avLst/>
          </a:prstGeom>
          <a:noFill/>
          <a:ln cap="flat" cmpd="sng" w="9525">
            <a:solidFill>
              <a:schemeClr val="dk2"/>
            </a:solidFill>
            <a:prstDash val="dot"/>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4"/>
          <p:cNvSpPr txBox="1"/>
          <p:nvPr>
            <p:ph type="title"/>
          </p:nvPr>
        </p:nvSpPr>
        <p:spPr>
          <a:xfrm>
            <a:off x="2185425" y="575950"/>
            <a:ext cx="65364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00"/>
              <a:t>Task Groups vs YAML Templates (Classic to YAML)</a:t>
            </a:r>
            <a:endParaRPr sz="2100"/>
          </a:p>
        </p:txBody>
      </p:sp>
      <p:sp>
        <p:nvSpPr>
          <p:cNvPr id="383" name="Google Shape;383;p34"/>
          <p:cNvSpPr txBox="1"/>
          <p:nvPr>
            <p:ph idx="1" type="body"/>
          </p:nvPr>
        </p:nvSpPr>
        <p:spPr>
          <a:xfrm>
            <a:off x="2400300" y="1211475"/>
            <a:ext cx="3071400" cy="339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Task Groups</a:t>
            </a:r>
            <a:endParaRPr b="1"/>
          </a:p>
          <a:p>
            <a:pPr indent="-317500" lvl="0" marL="457200" rtl="0" algn="l">
              <a:spcBef>
                <a:spcPts val="1200"/>
              </a:spcBef>
              <a:spcAft>
                <a:spcPts val="0"/>
              </a:spcAft>
              <a:buClr>
                <a:srgbClr val="990000"/>
              </a:buClr>
              <a:buSzPts val="1400"/>
              <a:buChar char="-"/>
            </a:pPr>
            <a:r>
              <a:rPr lang="en">
                <a:solidFill>
                  <a:srgbClr val="990000"/>
                </a:solidFill>
              </a:rPr>
              <a:t>One version, but with history</a:t>
            </a:r>
            <a:endParaRPr>
              <a:solidFill>
                <a:srgbClr val="990000"/>
              </a:solidFill>
            </a:endParaRPr>
          </a:p>
          <a:p>
            <a:pPr indent="-317500" lvl="0" marL="457200" rtl="0" algn="l">
              <a:spcBef>
                <a:spcPts val="0"/>
              </a:spcBef>
              <a:spcAft>
                <a:spcPts val="0"/>
              </a:spcAft>
              <a:buClr>
                <a:srgbClr val="990000"/>
              </a:buClr>
              <a:buSzPts val="1400"/>
              <a:buChar char="-"/>
            </a:pPr>
            <a:r>
              <a:rPr lang="en">
                <a:solidFill>
                  <a:srgbClr val="990000"/>
                </a:solidFill>
              </a:rPr>
              <a:t>Task Group permissions for all task groups</a:t>
            </a:r>
            <a:endParaRPr>
              <a:solidFill>
                <a:srgbClr val="990000"/>
              </a:solidFill>
            </a:endParaRPr>
          </a:p>
          <a:p>
            <a:pPr indent="-317500" lvl="0" marL="457200" rtl="0" algn="l">
              <a:spcBef>
                <a:spcPts val="0"/>
              </a:spcBef>
              <a:spcAft>
                <a:spcPts val="0"/>
              </a:spcAft>
              <a:buClr>
                <a:srgbClr val="990000"/>
              </a:buClr>
              <a:buSzPts val="1400"/>
              <a:buChar char="-"/>
            </a:pPr>
            <a:r>
              <a:rPr lang="en">
                <a:solidFill>
                  <a:srgbClr val="990000"/>
                </a:solidFill>
              </a:rPr>
              <a:t>Cannot control parameters (auto detected)</a:t>
            </a:r>
            <a:endParaRPr>
              <a:solidFill>
                <a:srgbClr val="990000"/>
              </a:solidFill>
            </a:endParaRPr>
          </a:p>
          <a:p>
            <a:pPr indent="-304800" lvl="1" marL="914400" rtl="0" algn="l">
              <a:spcBef>
                <a:spcPts val="0"/>
              </a:spcBef>
              <a:spcAft>
                <a:spcPts val="0"/>
              </a:spcAft>
              <a:buClr>
                <a:srgbClr val="990000"/>
              </a:buClr>
              <a:buSzPts val="1200"/>
              <a:buChar char="-"/>
            </a:pPr>
            <a:r>
              <a:rPr lang="en">
                <a:solidFill>
                  <a:srgbClr val="990000"/>
                </a:solidFill>
              </a:rPr>
              <a:t>Can set default and description</a:t>
            </a:r>
            <a:endParaRPr>
              <a:solidFill>
                <a:srgbClr val="990000"/>
              </a:solidFill>
            </a:endParaRPr>
          </a:p>
          <a:p>
            <a:pPr indent="-317500" lvl="0" marL="457200" rtl="0" algn="l">
              <a:spcBef>
                <a:spcPts val="0"/>
              </a:spcBef>
              <a:spcAft>
                <a:spcPts val="0"/>
              </a:spcAft>
              <a:buClr>
                <a:srgbClr val="990000"/>
              </a:buClr>
              <a:buSzPts val="1400"/>
              <a:buChar char="-"/>
            </a:pPr>
            <a:r>
              <a:rPr lang="en">
                <a:solidFill>
                  <a:srgbClr val="990000"/>
                </a:solidFill>
              </a:rPr>
              <a:t>Project Bound</a:t>
            </a:r>
            <a:endParaRPr>
              <a:solidFill>
                <a:srgbClr val="990000"/>
              </a:solidFill>
            </a:endParaRPr>
          </a:p>
          <a:p>
            <a:pPr indent="-317500" lvl="0" marL="457200" rtl="0" algn="l">
              <a:spcBef>
                <a:spcPts val="0"/>
              </a:spcBef>
              <a:spcAft>
                <a:spcPts val="0"/>
              </a:spcAft>
              <a:buClr>
                <a:srgbClr val="38761D"/>
              </a:buClr>
              <a:buSzPts val="1400"/>
              <a:buChar char="-"/>
            </a:pPr>
            <a:r>
              <a:rPr lang="en">
                <a:solidFill>
                  <a:srgbClr val="38761D"/>
                </a:solidFill>
              </a:rPr>
              <a:t>Visual Editor</a:t>
            </a:r>
            <a:endParaRPr>
              <a:solidFill>
                <a:srgbClr val="38761D"/>
              </a:solidFill>
            </a:endParaRPr>
          </a:p>
          <a:p>
            <a:pPr indent="-317500" lvl="0" marL="457200" rtl="0" algn="l">
              <a:spcBef>
                <a:spcPts val="0"/>
              </a:spcBef>
              <a:spcAft>
                <a:spcPts val="0"/>
              </a:spcAft>
              <a:buClr>
                <a:srgbClr val="38761D"/>
              </a:buClr>
              <a:buSzPts val="1400"/>
              <a:buChar char="-"/>
            </a:pPr>
            <a:r>
              <a:rPr lang="en">
                <a:solidFill>
                  <a:srgbClr val="38761D"/>
                </a:solidFill>
              </a:rPr>
              <a:t>Right click to create (easy)</a:t>
            </a:r>
            <a:endParaRPr>
              <a:solidFill>
                <a:srgbClr val="38761D"/>
              </a:solidFill>
            </a:endParaRPr>
          </a:p>
        </p:txBody>
      </p:sp>
      <p:sp>
        <p:nvSpPr>
          <p:cNvPr id="384" name="Google Shape;384;p34"/>
          <p:cNvSpPr txBox="1"/>
          <p:nvPr>
            <p:ph idx="2" type="body"/>
          </p:nvPr>
        </p:nvSpPr>
        <p:spPr>
          <a:xfrm>
            <a:off x="5650575" y="1211350"/>
            <a:ext cx="3071400" cy="3393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YAML Templates</a:t>
            </a:r>
            <a:endParaRPr b="1"/>
          </a:p>
          <a:p>
            <a:pPr indent="-317500" lvl="0" marL="457200" rtl="0" algn="l">
              <a:spcBef>
                <a:spcPts val="1200"/>
              </a:spcBef>
              <a:spcAft>
                <a:spcPts val="0"/>
              </a:spcAft>
              <a:buClr>
                <a:srgbClr val="007200"/>
              </a:buClr>
              <a:buSzPts val="1400"/>
              <a:buChar char="-"/>
            </a:pPr>
            <a:r>
              <a:rPr lang="en">
                <a:solidFill>
                  <a:srgbClr val="007200"/>
                </a:solidFill>
              </a:rPr>
              <a:t>Multiple Branches, history</a:t>
            </a:r>
            <a:endParaRPr>
              <a:solidFill>
                <a:srgbClr val="007200"/>
              </a:solidFill>
            </a:endParaRPr>
          </a:p>
          <a:p>
            <a:pPr indent="-317500" lvl="0" marL="457200" rtl="0" algn="l">
              <a:spcBef>
                <a:spcPts val="0"/>
              </a:spcBef>
              <a:spcAft>
                <a:spcPts val="0"/>
              </a:spcAft>
              <a:buClr>
                <a:srgbClr val="007200"/>
              </a:buClr>
              <a:buSzPts val="1400"/>
              <a:buChar char="-"/>
            </a:pPr>
            <a:r>
              <a:rPr lang="en">
                <a:solidFill>
                  <a:srgbClr val="007200"/>
                </a:solidFill>
              </a:rPr>
              <a:t>PR policies and easy to contribute</a:t>
            </a:r>
            <a:endParaRPr>
              <a:solidFill>
                <a:srgbClr val="007200"/>
              </a:solidFill>
            </a:endParaRPr>
          </a:p>
          <a:p>
            <a:pPr indent="-317500" lvl="0" marL="457200" rtl="0" algn="l">
              <a:spcBef>
                <a:spcPts val="0"/>
              </a:spcBef>
              <a:spcAft>
                <a:spcPts val="0"/>
              </a:spcAft>
              <a:buClr>
                <a:srgbClr val="007200"/>
              </a:buClr>
              <a:buSzPts val="1400"/>
              <a:buChar char="-"/>
            </a:pPr>
            <a:r>
              <a:rPr lang="en">
                <a:solidFill>
                  <a:srgbClr val="007200"/>
                </a:solidFill>
              </a:rPr>
              <a:t>Can control parameters and defaults</a:t>
            </a:r>
            <a:endParaRPr>
              <a:solidFill>
                <a:srgbClr val="007200"/>
              </a:solidFill>
            </a:endParaRPr>
          </a:p>
          <a:p>
            <a:pPr indent="-317500" lvl="0" marL="457200" rtl="0" algn="l">
              <a:spcBef>
                <a:spcPts val="0"/>
              </a:spcBef>
              <a:spcAft>
                <a:spcPts val="0"/>
              </a:spcAft>
              <a:buClr>
                <a:srgbClr val="007200"/>
              </a:buClr>
              <a:buSzPts val="1400"/>
              <a:buChar char="-"/>
            </a:pPr>
            <a:r>
              <a:rPr lang="en">
                <a:solidFill>
                  <a:srgbClr val="007200"/>
                </a:solidFill>
              </a:rPr>
              <a:t>Extends</a:t>
            </a:r>
            <a:endParaRPr>
              <a:solidFill>
                <a:srgbClr val="007200"/>
              </a:solidFill>
            </a:endParaRPr>
          </a:p>
          <a:p>
            <a:pPr indent="-317500" lvl="0" marL="457200" rtl="0" algn="l">
              <a:spcBef>
                <a:spcPts val="0"/>
              </a:spcBef>
              <a:spcAft>
                <a:spcPts val="0"/>
              </a:spcAft>
              <a:buClr>
                <a:srgbClr val="007200"/>
              </a:buClr>
              <a:buSzPts val="1400"/>
              <a:buChar char="-"/>
            </a:pPr>
            <a:r>
              <a:rPr lang="en">
                <a:solidFill>
                  <a:srgbClr val="007200"/>
                </a:solidFill>
              </a:rPr>
              <a:t>Conditional Logic</a:t>
            </a:r>
            <a:endParaRPr>
              <a:solidFill>
                <a:srgbClr val="007200"/>
              </a:solidFill>
            </a:endParaRPr>
          </a:p>
          <a:p>
            <a:pPr indent="-317500" lvl="0" marL="457200" rtl="0" algn="l">
              <a:spcBef>
                <a:spcPts val="0"/>
              </a:spcBef>
              <a:spcAft>
                <a:spcPts val="0"/>
              </a:spcAft>
              <a:buClr>
                <a:srgbClr val="007200"/>
              </a:buClr>
              <a:buSzPts val="1400"/>
              <a:buChar char="-"/>
            </a:pPr>
            <a:r>
              <a:rPr lang="en">
                <a:solidFill>
                  <a:srgbClr val="007200"/>
                </a:solidFill>
              </a:rPr>
              <a:t>Can be used for stage, job, steps, etc</a:t>
            </a:r>
            <a:endParaRPr>
              <a:solidFill>
                <a:srgbClr val="007200"/>
              </a:solidFill>
            </a:endParaRPr>
          </a:p>
          <a:p>
            <a:pPr indent="-317500" lvl="0" marL="457200" rtl="0" algn="l">
              <a:spcBef>
                <a:spcPts val="0"/>
              </a:spcBef>
              <a:spcAft>
                <a:spcPts val="0"/>
              </a:spcAft>
              <a:buClr>
                <a:srgbClr val="007200"/>
              </a:buClr>
              <a:buSzPts val="1400"/>
              <a:buChar char="-"/>
            </a:pPr>
            <a:r>
              <a:rPr lang="en">
                <a:solidFill>
                  <a:srgbClr val="007200"/>
                </a:solidFill>
              </a:rPr>
              <a:t>Pull from any git provider and local</a:t>
            </a:r>
            <a:endParaRPr>
              <a:solidFill>
                <a:srgbClr val="007200"/>
              </a:solidFill>
            </a:endParaRPr>
          </a:p>
          <a:p>
            <a:pPr indent="-317500" lvl="0" marL="457200" rtl="0" algn="l">
              <a:spcBef>
                <a:spcPts val="0"/>
              </a:spcBef>
              <a:spcAft>
                <a:spcPts val="0"/>
              </a:spcAft>
              <a:buClr>
                <a:srgbClr val="990000"/>
              </a:buClr>
              <a:buSzPts val="1400"/>
              <a:buChar char="-"/>
            </a:pPr>
            <a:r>
              <a:rPr lang="en">
                <a:solidFill>
                  <a:srgbClr val="990000"/>
                </a:solidFill>
              </a:rPr>
              <a:t>No visual editor*</a:t>
            </a:r>
            <a:endParaRPr>
              <a:solidFill>
                <a:srgbClr val="990000"/>
              </a:solidFill>
            </a:endParaRPr>
          </a:p>
        </p:txBody>
      </p:sp>
      <p:pic>
        <p:nvPicPr>
          <p:cNvPr id="385" name="Google Shape;385;p34"/>
          <p:cNvPicPr preferRelativeResize="0"/>
          <p:nvPr/>
        </p:nvPicPr>
        <p:blipFill>
          <a:blip r:embed="rId3">
            <a:alphaModFix/>
          </a:blip>
          <a:stretch>
            <a:fillRect/>
          </a:stretch>
        </p:blipFill>
        <p:spPr>
          <a:xfrm>
            <a:off x="156550" y="1160550"/>
            <a:ext cx="2095500" cy="242861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5"/>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Makeup of a Microservice</a:t>
            </a:r>
            <a:endParaRPr/>
          </a:p>
        </p:txBody>
      </p:sp>
      <p:sp>
        <p:nvSpPr>
          <p:cNvPr id="391" name="Google Shape;391;p35"/>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Helm Chart (and or/ Yaml files)</a:t>
            </a:r>
            <a:endParaRPr/>
          </a:p>
          <a:p>
            <a:pPr indent="-342900" lvl="0" marL="457200" rtl="0" algn="l">
              <a:spcBef>
                <a:spcPts val="0"/>
              </a:spcBef>
              <a:spcAft>
                <a:spcPts val="0"/>
              </a:spcAft>
              <a:buSzPts val="1800"/>
              <a:buAutoNum type="arabicPeriod"/>
            </a:pPr>
            <a:r>
              <a:rPr lang="en"/>
              <a:t>Service itself</a:t>
            </a:r>
            <a:endParaRPr/>
          </a:p>
          <a:p>
            <a:pPr indent="-342900" lvl="0" marL="457200" rtl="0" algn="l">
              <a:spcBef>
                <a:spcPts val="0"/>
              </a:spcBef>
              <a:spcAft>
                <a:spcPts val="0"/>
              </a:spcAft>
              <a:buSzPts val="1800"/>
              <a:buAutoNum type="arabicPeriod"/>
            </a:pPr>
            <a:r>
              <a:rPr lang="en"/>
              <a:t>Swagger docs (used for </a:t>
            </a:r>
            <a:r>
              <a:rPr lang="en"/>
              <a:t>documentation</a:t>
            </a:r>
            <a:r>
              <a:rPr lang="en"/>
              <a:t> and auto-gen)</a:t>
            </a:r>
            <a:endParaRPr/>
          </a:p>
          <a:p>
            <a:pPr indent="-342900" lvl="0" marL="457200" rtl="0" algn="l">
              <a:spcBef>
                <a:spcPts val="0"/>
              </a:spcBef>
              <a:spcAft>
                <a:spcPts val="0"/>
              </a:spcAft>
              <a:buSzPts val="1800"/>
              <a:buAutoNum type="arabicPeriod"/>
            </a:pPr>
            <a:r>
              <a:rPr lang="en"/>
              <a:t>Rest-generated-client (used for auto-gen specifics)</a:t>
            </a:r>
            <a:endParaRPr/>
          </a:p>
          <a:p>
            <a:pPr indent="-342900" lvl="0" marL="457200" rtl="0" algn="l">
              <a:spcBef>
                <a:spcPts val="0"/>
              </a:spcBef>
              <a:spcAft>
                <a:spcPts val="0"/>
              </a:spcAft>
              <a:buSzPts val="1800"/>
              <a:buAutoNum type="arabicPeriod"/>
            </a:pPr>
            <a:r>
              <a:rPr lang="en"/>
              <a:t>Pipeline file</a:t>
            </a:r>
            <a:endParaRPr/>
          </a:p>
        </p:txBody>
      </p:sp>
      <p:pic>
        <p:nvPicPr>
          <p:cNvPr id="392" name="Google Shape;392;p35"/>
          <p:cNvPicPr preferRelativeResize="0"/>
          <p:nvPr/>
        </p:nvPicPr>
        <p:blipFill>
          <a:blip r:embed="rId3">
            <a:alphaModFix/>
          </a:blip>
          <a:stretch>
            <a:fillRect/>
          </a:stretch>
        </p:blipFill>
        <p:spPr>
          <a:xfrm>
            <a:off x="152400" y="152400"/>
            <a:ext cx="2095450" cy="4483743"/>
          </a:xfrm>
          <a:prstGeom prst="rect">
            <a:avLst/>
          </a:prstGeom>
          <a:noFill/>
          <a:ln>
            <a:noFill/>
          </a:ln>
          <a:effectLst>
            <a:outerShdw blurRad="57150" rotWithShape="0" algn="bl" dir="5400000" dist="19050">
              <a:srgbClr val="000000">
                <a:alpha val="50000"/>
              </a:srgbClr>
            </a:outerShdw>
          </a:effectLst>
        </p:spPr>
      </p:pic>
      <p:sp>
        <p:nvSpPr>
          <p:cNvPr id="393" name="Google Shape;393;p35"/>
          <p:cNvSpPr/>
          <p:nvPr/>
        </p:nvSpPr>
        <p:spPr>
          <a:xfrm>
            <a:off x="2530000" y="3535975"/>
            <a:ext cx="4752300" cy="11001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5"/>
          <p:cNvSpPr/>
          <p:nvPr/>
        </p:nvSpPr>
        <p:spPr>
          <a:xfrm>
            <a:off x="2605075" y="3851300"/>
            <a:ext cx="675600" cy="4353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common</a:t>
            </a:r>
            <a:endParaRPr sz="1000"/>
          </a:p>
        </p:txBody>
      </p:sp>
      <p:sp>
        <p:nvSpPr>
          <p:cNvPr id="395" name="Google Shape;395;p35"/>
          <p:cNvSpPr/>
          <p:nvPr/>
        </p:nvSpPr>
        <p:spPr>
          <a:xfrm>
            <a:off x="3318250" y="3851300"/>
            <a:ext cx="675600" cy="4353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compile</a:t>
            </a:r>
            <a:endParaRPr sz="1000"/>
          </a:p>
        </p:txBody>
      </p:sp>
      <p:sp>
        <p:nvSpPr>
          <p:cNvPr id="396" name="Google Shape;396;p35"/>
          <p:cNvSpPr/>
          <p:nvPr/>
        </p:nvSpPr>
        <p:spPr>
          <a:xfrm>
            <a:off x="4031425" y="3851300"/>
            <a:ext cx="675600" cy="4353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Package</a:t>
            </a:r>
            <a:br>
              <a:rPr lang="en" sz="900"/>
            </a:br>
            <a:r>
              <a:rPr lang="en" sz="900"/>
              <a:t>(docker)</a:t>
            </a:r>
            <a:endParaRPr sz="900"/>
          </a:p>
        </p:txBody>
      </p:sp>
      <p:sp>
        <p:nvSpPr>
          <p:cNvPr id="397" name="Google Shape;397;p35"/>
          <p:cNvSpPr/>
          <p:nvPr/>
        </p:nvSpPr>
        <p:spPr>
          <a:xfrm>
            <a:off x="4942075" y="3851300"/>
            <a:ext cx="675600" cy="435300"/>
          </a:xfrm>
          <a:prstGeom prst="rect">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Deploy env</a:t>
            </a:r>
            <a:endParaRPr sz="900"/>
          </a:p>
        </p:txBody>
      </p:sp>
      <p:sp>
        <p:nvSpPr>
          <p:cNvPr id="398" name="Google Shape;398;p35"/>
          <p:cNvSpPr/>
          <p:nvPr/>
        </p:nvSpPr>
        <p:spPr>
          <a:xfrm>
            <a:off x="5810375" y="3851300"/>
            <a:ext cx="675600" cy="435300"/>
          </a:xfrm>
          <a:prstGeom prst="rect">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Deploy env</a:t>
            </a:r>
            <a:endParaRPr sz="900"/>
          </a:p>
        </p:txBody>
      </p:sp>
      <p:sp>
        <p:nvSpPr>
          <p:cNvPr id="399" name="Google Shape;399;p35"/>
          <p:cNvSpPr/>
          <p:nvPr/>
        </p:nvSpPr>
        <p:spPr>
          <a:xfrm>
            <a:off x="5127550" y="3678625"/>
            <a:ext cx="578100" cy="172800"/>
          </a:xfrm>
          <a:prstGeom prst="snip2DiagRect">
            <a:avLst>
              <a:gd fmla="val 0" name="adj1"/>
              <a:gd fmla="val 16667" name="adj2"/>
            </a:avLst>
          </a:prstGeom>
          <a:solidFill>
            <a:srgbClr val="FFFF00"/>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br1</a:t>
            </a:r>
            <a:endParaRPr sz="900"/>
          </a:p>
        </p:txBody>
      </p:sp>
      <p:sp>
        <p:nvSpPr>
          <p:cNvPr id="400" name="Google Shape;400;p35"/>
          <p:cNvSpPr/>
          <p:nvPr/>
        </p:nvSpPr>
        <p:spPr>
          <a:xfrm>
            <a:off x="6011500" y="3678625"/>
            <a:ext cx="578100" cy="172800"/>
          </a:xfrm>
          <a:prstGeom prst="snip2DiagRect">
            <a:avLst>
              <a:gd fmla="val 0" name="adj1"/>
              <a:gd fmla="val 16667" name="adj2"/>
            </a:avLst>
          </a:prstGeom>
          <a:solidFill>
            <a:srgbClr val="FFFF00"/>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br2</a:t>
            </a:r>
            <a:endParaRPr sz="900"/>
          </a:p>
        </p:txBody>
      </p:sp>
      <p:pic>
        <p:nvPicPr>
          <p:cNvPr id="401" name="Google Shape;401;p35"/>
          <p:cNvPicPr preferRelativeResize="0"/>
          <p:nvPr/>
        </p:nvPicPr>
        <p:blipFill>
          <a:blip r:embed="rId4">
            <a:alphaModFix/>
          </a:blip>
          <a:stretch>
            <a:fillRect/>
          </a:stretch>
        </p:blipFill>
        <p:spPr>
          <a:xfrm>
            <a:off x="86048" y="845187"/>
            <a:ext cx="2283975" cy="3098172"/>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xit" presetID="10" presetSubtype="0">
                                  <p:stCondLst>
                                    <p:cond delay="0"/>
                                  </p:stCondLst>
                                  <p:childTnLst>
                                    <p:animEffect filter="fade" transition="out">
                                      <p:cBhvr>
                                        <p:cTn dur="1000"/>
                                        <p:tgtEl>
                                          <p:spTgt spid="392"/>
                                        </p:tgtEl>
                                      </p:cBhvr>
                                    </p:animEffect>
                                    <p:set>
                                      <p:cBhvr>
                                        <p:cTn dur="1" fill="hold">
                                          <p:stCondLst>
                                            <p:cond delay="1000"/>
                                          </p:stCondLst>
                                        </p:cTn>
                                        <p:tgtEl>
                                          <p:spTgt spid="39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6"/>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Full Process : Overview</a:t>
            </a:r>
            <a:endParaRPr/>
          </a:p>
        </p:txBody>
      </p:sp>
      <p:sp>
        <p:nvSpPr>
          <p:cNvPr id="407" name="Google Shape;407;p36"/>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08" name="Google Shape;408;p36"/>
          <p:cNvPicPr preferRelativeResize="0"/>
          <p:nvPr/>
        </p:nvPicPr>
        <p:blipFill>
          <a:blip r:embed="rId3">
            <a:alphaModFix/>
          </a:blip>
          <a:stretch>
            <a:fillRect/>
          </a:stretch>
        </p:blipFill>
        <p:spPr>
          <a:xfrm>
            <a:off x="121613" y="1115475"/>
            <a:ext cx="8900772" cy="3963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7"/>
          <p:cNvSpPr txBox="1"/>
          <p:nvPr>
            <p:ph type="title"/>
          </p:nvPr>
        </p:nvSpPr>
        <p:spPr>
          <a:xfrm>
            <a:off x="5622500" y="575950"/>
            <a:ext cx="30993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Multi-Cloud</a:t>
            </a:r>
            <a:endParaRPr/>
          </a:p>
        </p:txBody>
      </p:sp>
      <p:sp>
        <p:nvSpPr>
          <p:cNvPr id="414" name="Google Shape;414;p37"/>
          <p:cNvSpPr txBox="1"/>
          <p:nvPr>
            <p:ph idx="1" type="body"/>
          </p:nvPr>
        </p:nvSpPr>
        <p:spPr>
          <a:xfrm>
            <a:off x="5622506" y="1595775"/>
            <a:ext cx="31092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Following patterns allowed us to scale</a:t>
            </a:r>
            <a:endParaRPr/>
          </a:p>
          <a:p>
            <a:pPr indent="0" lvl="0" marL="0" rtl="0" algn="l">
              <a:spcBef>
                <a:spcPts val="1200"/>
              </a:spcBef>
              <a:spcAft>
                <a:spcPts val="0"/>
              </a:spcAft>
              <a:buNone/>
            </a:pPr>
            <a:r>
              <a:rPr lang="en"/>
              <a:t>Charts/Containers/Helm (green) are the same over multiple environments</a:t>
            </a:r>
            <a:endParaRPr/>
          </a:p>
          <a:p>
            <a:pPr indent="0" lvl="0" marL="0" rtl="0" algn="l">
              <a:spcBef>
                <a:spcPts val="1200"/>
              </a:spcBef>
              <a:spcAft>
                <a:spcPts val="1200"/>
              </a:spcAft>
              <a:buNone/>
            </a:pPr>
            <a:r>
              <a:rPr lang="en"/>
              <a:t>INFRA team creating agents in restricted environments (sharing them to MAIN)</a:t>
            </a:r>
            <a:endParaRPr/>
          </a:p>
        </p:txBody>
      </p:sp>
      <p:pic>
        <p:nvPicPr>
          <p:cNvPr id="415" name="Google Shape;415;p37"/>
          <p:cNvPicPr preferRelativeResize="0"/>
          <p:nvPr/>
        </p:nvPicPr>
        <p:blipFill>
          <a:blip r:embed="rId3">
            <a:alphaModFix/>
          </a:blip>
          <a:stretch>
            <a:fillRect/>
          </a:stretch>
        </p:blipFill>
        <p:spPr>
          <a:xfrm>
            <a:off x="145800" y="101825"/>
            <a:ext cx="5404026" cy="50068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8"/>
          <p:cNvSpPr txBox="1"/>
          <p:nvPr>
            <p:ph type="title"/>
          </p:nvPr>
        </p:nvSpPr>
        <p:spPr>
          <a:xfrm>
            <a:off x="2423825" y="481775"/>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Key differences</a:t>
            </a:r>
            <a:endParaRPr/>
          </a:p>
        </p:txBody>
      </p:sp>
      <p:sp>
        <p:nvSpPr>
          <p:cNvPr id="421" name="Google Shape;421;p38"/>
          <p:cNvSpPr txBox="1"/>
          <p:nvPr>
            <p:ph idx="1" type="body"/>
          </p:nvPr>
        </p:nvSpPr>
        <p:spPr>
          <a:xfrm>
            <a:off x="122375" y="1000025"/>
            <a:ext cx="3071400" cy="339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1100"/>
              <a:buFont typeface="Arial"/>
              <a:buNone/>
            </a:pPr>
            <a:r>
              <a:rPr b="1" lang="en"/>
              <a:t>Classic UI</a:t>
            </a:r>
            <a:endParaRPr b="1"/>
          </a:p>
          <a:p>
            <a:pPr indent="-317500" lvl="0" marL="457200" rtl="0" algn="l">
              <a:spcBef>
                <a:spcPts val="1200"/>
              </a:spcBef>
              <a:spcAft>
                <a:spcPts val="0"/>
              </a:spcAft>
              <a:buSzPts val="1400"/>
              <a:buChar char="-"/>
            </a:pPr>
            <a:r>
              <a:rPr lang="en"/>
              <a:t>Still used with Test Plans</a:t>
            </a:r>
            <a:endParaRPr/>
          </a:p>
          <a:p>
            <a:pPr indent="-317500" lvl="0" marL="457200" rtl="0" algn="l">
              <a:spcBef>
                <a:spcPts val="0"/>
              </a:spcBef>
              <a:spcAft>
                <a:spcPts val="0"/>
              </a:spcAft>
              <a:buSzPts val="1400"/>
              <a:buChar char="-"/>
            </a:pPr>
            <a:r>
              <a:rPr lang="en"/>
              <a:t>Easy Graphic Interface</a:t>
            </a:r>
            <a:endParaRPr/>
          </a:p>
          <a:p>
            <a:pPr indent="-317500" lvl="0" marL="457200" rtl="0" algn="l">
              <a:spcBef>
                <a:spcPts val="0"/>
              </a:spcBef>
              <a:spcAft>
                <a:spcPts val="0"/>
              </a:spcAft>
              <a:buSzPts val="1400"/>
              <a:buChar char="-"/>
            </a:pPr>
            <a:r>
              <a:rPr lang="en"/>
              <a:t>Managed by “Build Team”</a:t>
            </a:r>
            <a:endParaRPr/>
          </a:p>
          <a:p>
            <a:pPr indent="-317500" lvl="0" marL="457200" rtl="0" algn="l">
              <a:spcBef>
                <a:spcPts val="0"/>
              </a:spcBef>
              <a:spcAft>
                <a:spcPts val="0"/>
              </a:spcAft>
              <a:buSzPts val="1400"/>
              <a:buChar char="-"/>
            </a:pPr>
            <a:r>
              <a:rPr b="1" lang="en"/>
              <a:t>Control at Release Pipelines/Gates</a:t>
            </a:r>
            <a:endParaRPr b="1"/>
          </a:p>
          <a:p>
            <a:pPr indent="0" lvl="0" marL="0" rtl="0" algn="l">
              <a:spcBef>
                <a:spcPts val="1200"/>
              </a:spcBef>
              <a:spcAft>
                <a:spcPts val="1200"/>
              </a:spcAft>
              <a:buNone/>
            </a:pPr>
            <a:r>
              <a:t/>
            </a:r>
            <a:endParaRPr b="1"/>
          </a:p>
        </p:txBody>
      </p:sp>
      <p:sp>
        <p:nvSpPr>
          <p:cNvPr id="422" name="Google Shape;422;p38"/>
          <p:cNvSpPr txBox="1"/>
          <p:nvPr>
            <p:ph idx="2" type="body"/>
          </p:nvPr>
        </p:nvSpPr>
        <p:spPr>
          <a:xfrm>
            <a:off x="2727175" y="1117175"/>
            <a:ext cx="3071400" cy="339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1100"/>
              <a:buFont typeface="Arial"/>
              <a:buNone/>
            </a:pPr>
            <a:r>
              <a:rPr b="1" lang="en"/>
              <a:t>YAML Templates</a:t>
            </a:r>
            <a:endParaRPr b="1"/>
          </a:p>
          <a:p>
            <a:pPr indent="-317500" lvl="0" marL="457200" rtl="0" algn="l">
              <a:spcBef>
                <a:spcPts val="1200"/>
              </a:spcBef>
              <a:spcAft>
                <a:spcPts val="0"/>
              </a:spcAft>
              <a:buSzPts val="1400"/>
              <a:buChar char="-"/>
            </a:pPr>
            <a:r>
              <a:rPr lang="en"/>
              <a:t>All modern CICD use YAML</a:t>
            </a:r>
            <a:endParaRPr/>
          </a:p>
          <a:p>
            <a:pPr indent="-317500" lvl="0" marL="457200" rtl="0" algn="l">
              <a:spcBef>
                <a:spcPts val="0"/>
              </a:spcBef>
              <a:spcAft>
                <a:spcPts val="0"/>
              </a:spcAft>
              <a:buSzPts val="1400"/>
              <a:buChar char="-"/>
            </a:pPr>
            <a:r>
              <a:rPr lang="en"/>
              <a:t>Empowers Developers to own pipelines and contribute to common Templates</a:t>
            </a:r>
            <a:endParaRPr/>
          </a:p>
          <a:p>
            <a:pPr indent="-317500" lvl="0" marL="457200" rtl="0" algn="l">
              <a:spcBef>
                <a:spcPts val="0"/>
              </a:spcBef>
              <a:spcAft>
                <a:spcPts val="0"/>
              </a:spcAft>
              <a:buSzPts val="1400"/>
              <a:buChar char="-"/>
            </a:pPr>
            <a:r>
              <a:rPr b="1" lang="en"/>
              <a:t>Control at Environments</a:t>
            </a:r>
            <a:endParaRPr b="1"/>
          </a:p>
        </p:txBody>
      </p:sp>
      <p:pic>
        <p:nvPicPr>
          <p:cNvPr id="423" name="Google Shape;423;p38"/>
          <p:cNvPicPr preferRelativeResize="0"/>
          <p:nvPr/>
        </p:nvPicPr>
        <p:blipFill>
          <a:blip r:embed="rId3">
            <a:alphaModFix/>
          </a:blip>
          <a:stretch>
            <a:fillRect/>
          </a:stretch>
        </p:blipFill>
        <p:spPr>
          <a:xfrm>
            <a:off x="154500" y="2886612"/>
            <a:ext cx="3452274" cy="1783425"/>
          </a:xfrm>
          <a:prstGeom prst="rect">
            <a:avLst/>
          </a:prstGeom>
          <a:noFill/>
          <a:ln>
            <a:noFill/>
          </a:ln>
          <a:effectLst>
            <a:outerShdw blurRad="57150" rotWithShape="0" algn="bl" dir="5400000" dist="19050">
              <a:srgbClr val="000000">
                <a:alpha val="50000"/>
              </a:srgbClr>
            </a:outerShdw>
          </a:effectLst>
        </p:spPr>
      </p:pic>
      <p:pic>
        <p:nvPicPr>
          <p:cNvPr id="424" name="Google Shape;424;p38"/>
          <p:cNvPicPr preferRelativeResize="0"/>
          <p:nvPr/>
        </p:nvPicPr>
        <p:blipFill>
          <a:blip r:embed="rId4">
            <a:alphaModFix/>
          </a:blip>
          <a:stretch>
            <a:fillRect/>
          </a:stretch>
        </p:blipFill>
        <p:spPr>
          <a:xfrm>
            <a:off x="5839725" y="849775"/>
            <a:ext cx="2961990" cy="3820276"/>
          </a:xfrm>
          <a:prstGeom prst="rect">
            <a:avLst/>
          </a:prstGeom>
          <a:noFill/>
          <a:ln>
            <a:noFill/>
          </a:ln>
          <a:effectLst>
            <a:outerShdw blurRad="57150" rotWithShape="0" algn="bl" dir="5400000" dist="19050">
              <a:srgbClr val="000000">
                <a:alpha val="50000"/>
              </a:srgbClr>
            </a:outerShdw>
          </a:effectLst>
        </p:spPr>
      </p:pic>
      <p:pic>
        <p:nvPicPr>
          <p:cNvPr id="425" name="Google Shape;425;p38"/>
          <p:cNvPicPr preferRelativeResize="0"/>
          <p:nvPr/>
        </p:nvPicPr>
        <p:blipFill>
          <a:blip r:embed="rId5">
            <a:alphaModFix/>
          </a:blip>
          <a:stretch>
            <a:fillRect/>
          </a:stretch>
        </p:blipFill>
        <p:spPr>
          <a:xfrm>
            <a:off x="2819342" y="3163017"/>
            <a:ext cx="2797374" cy="1230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9"/>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Considerations</a:t>
            </a:r>
            <a:endParaRPr/>
          </a:p>
        </p:txBody>
      </p:sp>
      <p:sp>
        <p:nvSpPr>
          <p:cNvPr id="431" name="Google Shape;431;p39"/>
          <p:cNvSpPr txBox="1"/>
          <p:nvPr>
            <p:ph idx="1" type="body"/>
          </p:nvPr>
        </p:nvSpPr>
        <p:spPr>
          <a:xfrm>
            <a:off x="2410100" y="1179525"/>
            <a:ext cx="6321600" cy="3418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Empowering Developers with YAML requires trust</a:t>
            </a:r>
            <a:endParaRPr/>
          </a:p>
          <a:p>
            <a:pPr indent="-342900" lvl="0" marL="457200" rtl="0" algn="l">
              <a:spcBef>
                <a:spcPts val="0"/>
              </a:spcBef>
              <a:spcAft>
                <a:spcPts val="0"/>
              </a:spcAft>
              <a:buSzPts val="1800"/>
              <a:buChar char="●"/>
            </a:pPr>
            <a:r>
              <a:rPr lang="en"/>
              <a:t>Requiring managed agents creates choke points</a:t>
            </a:r>
            <a:endParaRPr/>
          </a:p>
          <a:p>
            <a:pPr indent="-317500" lvl="1" marL="914400" rtl="0" algn="l">
              <a:spcBef>
                <a:spcPts val="0"/>
              </a:spcBef>
              <a:spcAft>
                <a:spcPts val="0"/>
              </a:spcAft>
              <a:buSzPts val="1400"/>
              <a:buChar char="○"/>
            </a:pPr>
            <a:r>
              <a:rPr lang="en"/>
              <a:t>VMSS and Azure Pipelines scale</a:t>
            </a:r>
            <a:endParaRPr/>
          </a:p>
          <a:p>
            <a:pPr indent="-342900" lvl="0" marL="457200" rtl="0" algn="l">
              <a:spcBef>
                <a:spcPts val="0"/>
              </a:spcBef>
              <a:spcAft>
                <a:spcPts val="0"/>
              </a:spcAft>
              <a:buSzPts val="1800"/>
              <a:buChar char="●"/>
            </a:pPr>
            <a:r>
              <a:rPr lang="en"/>
              <a:t>Library (AKV / Group Variables) can create </a:t>
            </a:r>
            <a:r>
              <a:rPr lang="en"/>
              <a:t>unnecessary</a:t>
            </a:r>
            <a:r>
              <a:rPr lang="en"/>
              <a:t> abstraction</a:t>
            </a:r>
            <a:endParaRPr/>
          </a:p>
          <a:p>
            <a:pPr indent="-317500" lvl="1" marL="914400" rtl="0" algn="l">
              <a:spcBef>
                <a:spcPts val="0"/>
              </a:spcBef>
              <a:spcAft>
                <a:spcPts val="0"/>
              </a:spcAft>
              <a:buSzPts val="1400"/>
              <a:buChar char="○"/>
            </a:pPr>
            <a:r>
              <a:rPr lang="en"/>
              <a:t>Directly access with AKV</a:t>
            </a:r>
            <a:endParaRPr/>
          </a:p>
          <a:p>
            <a:pPr indent="-317500" lvl="1" marL="914400" rtl="0" algn="l">
              <a:spcBef>
                <a:spcPts val="0"/>
              </a:spcBef>
              <a:spcAft>
                <a:spcPts val="0"/>
              </a:spcAft>
              <a:buSzPts val="1400"/>
              <a:buChar char="○"/>
            </a:pPr>
            <a:r>
              <a:rPr lang="en"/>
              <a:t>Minimize blast radius by more narrowly focused Vaults</a:t>
            </a:r>
            <a:endParaRPr/>
          </a:p>
          <a:p>
            <a:pPr indent="-317500" lvl="1" marL="914400" rtl="0" algn="l">
              <a:spcBef>
                <a:spcPts val="0"/>
              </a:spcBef>
              <a:spcAft>
                <a:spcPts val="0"/>
              </a:spcAft>
              <a:buSzPts val="1400"/>
              <a:buChar char="○"/>
            </a:pPr>
            <a:r>
              <a:rPr lang="en"/>
              <a:t>Library requires manual selection/mapping</a:t>
            </a:r>
            <a:endParaRPr/>
          </a:p>
          <a:p>
            <a:pPr indent="-342900" lvl="0" marL="457200" rtl="0" algn="l">
              <a:spcBef>
                <a:spcPts val="0"/>
              </a:spcBef>
              <a:spcAft>
                <a:spcPts val="0"/>
              </a:spcAft>
              <a:buSzPts val="1800"/>
              <a:buChar char="●"/>
            </a:pPr>
            <a:r>
              <a:rPr lang="en"/>
              <a:t>Minimize use of “Build Variables” settable at build time</a:t>
            </a:r>
            <a:endParaRPr/>
          </a:p>
          <a:p>
            <a:pPr indent="-317500" lvl="1" marL="914400" rtl="0" algn="l">
              <a:spcBef>
                <a:spcPts val="0"/>
              </a:spcBef>
              <a:spcAft>
                <a:spcPts val="0"/>
              </a:spcAft>
              <a:buSzPts val="1400"/>
              <a:buChar char="○"/>
            </a:pPr>
            <a:r>
              <a:rPr lang="en"/>
              <a:t>Don’t try to make AzDO into a utility Jenkins job</a:t>
            </a:r>
            <a:endParaRPr/>
          </a:p>
        </p:txBody>
      </p:sp>
      <p:sp>
        <p:nvSpPr>
          <p:cNvPr id="432" name="Google Shape;432;p39"/>
          <p:cNvSpPr/>
          <p:nvPr/>
        </p:nvSpPr>
        <p:spPr>
          <a:xfrm>
            <a:off x="216925" y="926900"/>
            <a:ext cx="2024700" cy="3549900"/>
          </a:xfrm>
          <a:prstGeom prst="rect">
            <a:avLst/>
          </a:prstGeom>
          <a:solidFill>
            <a:srgbClr val="F3F3F3"/>
          </a:solidFill>
          <a:ln cap="flat" cmpd="sng" w="9525">
            <a:solidFill>
              <a:schemeClr val="dk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How do my developers learn about Azure DevOps?</a:t>
            </a:r>
            <a:endParaRPr/>
          </a:p>
          <a:p>
            <a:pPr indent="0" lvl="0" marL="0" rtl="0" algn="l">
              <a:spcBef>
                <a:spcPts val="0"/>
              </a:spcBef>
              <a:spcAft>
                <a:spcPts val="0"/>
              </a:spcAft>
              <a:buNone/>
            </a:pPr>
            <a:br>
              <a:rPr lang="en"/>
            </a:br>
            <a:r>
              <a:rPr lang="en"/>
              <a:t>How do we inform but also enforce Patterns?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is our cost model? Do we charge back? Can we leverage VSE?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Where is our compute? Where do we deploy?</a:t>
            </a:r>
            <a:endParaRPr/>
          </a:p>
          <a:p>
            <a:pPr indent="0" lvl="0" marL="0" rtl="0" algn="l">
              <a:spcBef>
                <a:spcPts val="0"/>
              </a:spcBef>
              <a:spcAft>
                <a:spcPts val="0"/>
              </a:spcAft>
              <a:buNone/>
            </a:pPr>
            <a:br>
              <a:rPr lang="en"/>
            </a:br>
            <a:r>
              <a:rPr lang="en"/>
              <a:t>How do we manage identities?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0"/>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Growth Areas</a:t>
            </a:r>
            <a:endParaRPr/>
          </a:p>
        </p:txBody>
      </p:sp>
      <p:sp>
        <p:nvSpPr>
          <p:cNvPr id="438" name="Google Shape;438;p40"/>
          <p:cNvSpPr txBox="1"/>
          <p:nvPr>
            <p:ph idx="1" type="body"/>
          </p:nvPr>
        </p:nvSpPr>
        <p:spPr>
          <a:xfrm>
            <a:off x="2410000" y="1179525"/>
            <a:ext cx="6321600" cy="3418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Infrastructure</a:t>
            </a:r>
            <a:endParaRPr/>
          </a:p>
          <a:p>
            <a:pPr indent="-317500" lvl="1" marL="914400" rtl="0" algn="l">
              <a:spcBef>
                <a:spcPts val="0"/>
              </a:spcBef>
              <a:spcAft>
                <a:spcPts val="0"/>
              </a:spcAft>
              <a:buSzPts val="1400"/>
              <a:buChar char="○"/>
            </a:pPr>
            <a:r>
              <a:rPr lang="en"/>
              <a:t>The right way to expose secrets to Pods</a:t>
            </a:r>
            <a:endParaRPr/>
          </a:p>
          <a:p>
            <a:pPr indent="-317500" lvl="1" marL="914400" rtl="0" algn="l">
              <a:spcBef>
                <a:spcPts val="0"/>
              </a:spcBef>
              <a:spcAft>
                <a:spcPts val="0"/>
              </a:spcAft>
              <a:buSzPts val="1400"/>
              <a:buChar char="○"/>
            </a:pPr>
            <a:r>
              <a:rPr lang="en"/>
              <a:t>Service Mesh Options (Istio, </a:t>
            </a:r>
            <a:r>
              <a:rPr lang="en"/>
              <a:t>Consul, etc)</a:t>
            </a:r>
            <a:endParaRPr/>
          </a:p>
          <a:p>
            <a:pPr indent="-317500" lvl="1" marL="914400" rtl="0" algn="l">
              <a:spcBef>
                <a:spcPts val="0"/>
              </a:spcBef>
              <a:spcAft>
                <a:spcPts val="0"/>
              </a:spcAft>
              <a:buSzPts val="1400"/>
              <a:buChar char="○"/>
            </a:pPr>
            <a:r>
              <a:rPr lang="en"/>
              <a:t>Ingress (Istio, Nginx, Ambassador, etc)</a:t>
            </a:r>
            <a:endParaRPr/>
          </a:p>
          <a:p>
            <a:pPr indent="-317500" lvl="1" marL="914400" rtl="0" algn="l">
              <a:spcBef>
                <a:spcPts val="0"/>
              </a:spcBef>
              <a:spcAft>
                <a:spcPts val="0"/>
              </a:spcAft>
              <a:buSzPts val="1400"/>
              <a:buChar char="○"/>
            </a:pPr>
            <a:r>
              <a:rPr lang="en"/>
              <a:t>Secrets Providers (Hashi Vault, or AKV)</a:t>
            </a:r>
            <a:endParaRPr/>
          </a:p>
          <a:p>
            <a:pPr indent="-317500" lvl="2" marL="1371600" rtl="0" algn="l">
              <a:spcBef>
                <a:spcPts val="0"/>
              </a:spcBef>
              <a:spcAft>
                <a:spcPts val="0"/>
              </a:spcAft>
              <a:buSzPts val="1400"/>
              <a:buChar char="■"/>
            </a:pPr>
            <a:r>
              <a:rPr lang="en"/>
              <a:t>Csi-secrets-store-provider-azure for AKS with managed identity</a:t>
            </a:r>
            <a:endParaRPr/>
          </a:p>
          <a:p>
            <a:pPr indent="-342900" lvl="0" marL="457200" rtl="0" algn="l">
              <a:spcBef>
                <a:spcPts val="0"/>
              </a:spcBef>
              <a:spcAft>
                <a:spcPts val="0"/>
              </a:spcAft>
              <a:buSzPts val="1800"/>
              <a:buChar char="●"/>
            </a:pPr>
            <a:r>
              <a:rPr lang="en"/>
              <a:t>Promotions</a:t>
            </a:r>
            <a:endParaRPr/>
          </a:p>
          <a:p>
            <a:pPr indent="-317500" lvl="1" marL="914400" rtl="0" algn="l">
              <a:spcBef>
                <a:spcPts val="0"/>
              </a:spcBef>
              <a:spcAft>
                <a:spcPts val="0"/>
              </a:spcAft>
              <a:buSzPts val="1400"/>
              <a:buChar char="○"/>
            </a:pPr>
            <a:r>
              <a:rPr lang="en"/>
              <a:t>Proper way to promote releases</a:t>
            </a:r>
            <a:endParaRPr/>
          </a:p>
          <a:p>
            <a:pPr indent="-317500" lvl="2" marL="1371600" rtl="0" algn="l">
              <a:spcBef>
                <a:spcPts val="0"/>
              </a:spcBef>
              <a:spcAft>
                <a:spcPts val="0"/>
              </a:spcAft>
              <a:buSzPts val="1400"/>
              <a:buChar char="■"/>
            </a:pPr>
            <a:r>
              <a:rPr lang="en"/>
              <a:t>Especially </a:t>
            </a:r>
            <a:r>
              <a:rPr lang="en"/>
              <a:t>interdependent</a:t>
            </a:r>
            <a:r>
              <a:rPr lang="en"/>
              <a:t> or loosely coupled to a data layer</a:t>
            </a:r>
            <a:endParaRPr/>
          </a:p>
          <a:p>
            <a:pPr indent="-317500" lvl="1" marL="914400" rtl="0" algn="l">
              <a:spcBef>
                <a:spcPts val="0"/>
              </a:spcBef>
              <a:spcAft>
                <a:spcPts val="0"/>
              </a:spcAft>
              <a:buSzPts val="1400"/>
              <a:buChar char="○"/>
            </a:pPr>
            <a:r>
              <a:rPr lang="en"/>
              <a:t>Proper way to validate and test</a:t>
            </a:r>
            <a:endParaRPr/>
          </a:p>
        </p:txBody>
      </p:sp>
      <p:sp>
        <p:nvSpPr>
          <p:cNvPr id="439" name="Google Shape;439;p40"/>
          <p:cNvSpPr/>
          <p:nvPr/>
        </p:nvSpPr>
        <p:spPr>
          <a:xfrm>
            <a:off x="216925" y="926900"/>
            <a:ext cx="2024700" cy="3549900"/>
          </a:xfrm>
          <a:prstGeom prst="rect">
            <a:avLst/>
          </a:prstGeom>
          <a:solidFill>
            <a:srgbClr val="F3F3F3"/>
          </a:solidFill>
          <a:ln cap="flat" cmpd="sng" w="9525">
            <a:solidFill>
              <a:schemeClr val="dk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Can I rely on a single cloud PaaS?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are my migration considerations if the offering becomes no longer viable?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are my methods of control and </a:t>
            </a:r>
            <a:r>
              <a:rPr lang="en"/>
              <a:t>auditing</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if we succeed? How does Day 2 look? How do we scale? What do those costs look like?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1"/>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 / Questions</a:t>
            </a:r>
            <a:endParaRPr/>
          </a:p>
        </p:txBody>
      </p:sp>
      <p:sp>
        <p:nvSpPr>
          <p:cNvPr id="445" name="Google Shape;445;p41"/>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Slides: </a:t>
            </a:r>
            <a:endParaRPr/>
          </a:p>
          <a:p>
            <a:pPr indent="457200" lvl="0" marL="0" rtl="0" algn="l">
              <a:spcBef>
                <a:spcPts val="1200"/>
              </a:spcBef>
              <a:spcAft>
                <a:spcPts val="0"/>
              </a:spcAft>
              <a:buNone/>
            </a:pPr>
            <a:r>
              <a:rPr lang="en" u="sng">
                <a:solidFill>
                  <a:schemeClr val="hlink"/>
                </a:solidFill>
                <a:hlinkClick r:id="rId3"/>
              </a:rPr>
              <a:t>https://bit.ly/2NnEeZT</a:t>
            </a:r>
            <a:r>
              <a:rPr lang="en"/>
              <a:t> </a:t>
            </a:r>
            <a:endParaRPr/>
          </a:p>
          <a:p>
            <a:pPr indent="-311150" lvl="0" marL="914400" rtl="0" algn="l">
              <a:spcBef>
                <a:spcPts val="1200"/>
              </a:spcBef>
              <a:spcAft>
                <a:spcPts val="0"/>
              </a:spcAft>
              <a:buSzPts val="1300"/>
              <a:buChar char="-"/>
            </a:pPr>
            <a:r>
              <a:rPr lang="en" sz="1300" u="sng">
                <a:solidFill>
                  <a:schemeClr val="hlink"/>
                </a:solidFill>
                <a:hlinkClick r:id="rId4"/>
              </a:rPr>
              <a:t>https://freshbrewed.science/OSN2021/OSN_+Full+Stack+CICD+of+Kubernetes+Microservices+using+DevOps+and+IaC.pdf</a:t>
            </a:r>
            <a:endParaRPr sz="1300"/>
          </a:p>
          <a:p>
            <a:pPr indent="-311150" lvl="0" marL="914400" rtl="0" algn="l">
              <a:spcBef>
                <a:spcPts val="0"/>
              </a:spcBef>
              <a:spcAft>
                <a:spcPts val="0"/>
              </a:spcAft>
              <a:buSzPts val="1300"/>
              <a:buChar char="-"/>
            </a:pPr>
            <a:r>
              <a:rPr lang="en" sz="1300" u="sng">
                <a:solidFill>
                  <a:schemeClr val="hlink"/>
                </a:solidFill>
                <a:hlinkClick r:id="rId5"/>
              </a:rPr>
              <a:t>https://freshbrewed.science/OSN2021/OSN_+Full+Stack+CICD+of+Kubernetes+Microservices+using+DevOps+and+IaC.pptx</a:t>
            </a:r>
            <a:r>
              <a:rPr lang="en" sz="1300"/>
              <a:t> </a:t>
            </a:r>
            <a:endParaRPr sz="1300"/>
          </a:p>
          <a:p>
            <a:pPr indent="0" lvl="0" marL="0" rtl="0" algn="l">
              <a:spcBef>
                <a:spcPts val="1200"/>
              </a:spcBef>
              <a:spcAft>
                <a:spcPts val="1200"/>
              </a:spcAft>
              <a:buNone/>
            </a:pPr>
            <a:r>
              <a:rPr lang="en" sz="1300"/>
              <a:t>Blog: </a:t>
            </a:r>
            <a:r>
              <a:rPr lang="en" sz="1300" u="sng">
                <a:solidFill>
                  <a:schemeClr val="hlink"/>
                </a:solidFill>
                <a:hlinkClick r:id="rId6"/>
              </a:rPr>
              <a:t>https://freshbrewed.science</a:t>
            </a:r>
            <a:r>
              <a:rPr lang="en" sz="1300"/>
              <a:t> </a:t>
            </a:r>
            <a:endParaRPr sz="1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5"/>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Disclaimer</a:t>
            </a:r>
            <a:endParaRPr/>
          </a:p>
        </p:txBody>
      </p:sp>
      <p:sp>
        <p:nvSpPr>
          <p:cNvPr id="103" name="Google Shape;103;p15"/>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i="1" lang="en" sz="1350">
                <a:solidFill>
                  <a:srgbClr val="222222"/>
                </a:solidFill>
                <a:highlight>
                  <a:srgbClr val="FFFFFF"/>
                </a:highlight>
                <a:latin typeface="Georgia"/>
                <a:ea typeface="Georgia"/>
                <a:cs typeface="Georgia"/>
                <a:sym typeface="Georgia"/>
              </a:rPr>
              <a:t>The views and opinions expressed in this Open Source North talk are those of the authors (Isaac Johnson) and do not necessarily reflect the official policy or position of his employer, family, friends, denomination, country, place of origin, government, or pretty much anyone else. </a:t>
            </a:r>
            <a:br>
              <a:rPr i="1" lang="en" sz="1350">
                <a:solidFill>
                  <a:srgbClr val="222222"/>
                </a:solidFill>
                <a:highlight>
                  <a:srgbClr val="FFFFFF"/>
                </a:highlight>
                <a:latin typeface="Georgia"/>
                <a:ea typeface="Georgia"/>
                <a:cs typeface="Georgia"/>
                <a:sym typeface="Georgia"/>
              </a:rPr>
            </a:br>
            <a:br>
              <a:rPr i="1" lang="en" sz="1350">
                <a:solidFill>
                  <a:srgbClr val="222222"/>
                </a:solidFill>
                <a:highlight>
                  <a:srgbClr val="FFFFFF"/>
                </a:highlight>
                <a:latin typeface="Georgia"/>
                <a:ea typeface="Georgia"/>
                <a:cs typeface="Georgia"/>
                <a:sym typeface="Georgia"/>
              </a:rPr>
            </a:br>
            <a:r>
              <a:rPr i="1" lang="en" sz="1350">
                <a:solidFill>
                  <a:srgbClr val="222222"/>
                </a:solidFill>
                <a:highlight>
                  <a:srgbClr val="FFFFFF"/>
                </a:highlight>
                <a:latin typeface="Georgia"/>
                <a:ea typeface="Georgia"/>
                <a:cs typeface="Georgia"/>
                <a:sym typeface="Georgia"/>
              </a:rPr>
              <a:t>Any content provided by Isaac Johnson are of his opinion and are not intended to malign any religion, ethnic group, club, organization, company, individual or anyone or anything.  These opinions are not that of Medtronic.  In fact, chances are they are well intentioned but likely flawed in some fashion by years of high test coffee consumption and EDM piped through headphones at ridiculous decibels.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6"/>
          <p:cNvSpPr/>
          <p:nvPr/>
        </p:nvSpPr>
        <p:spPr>
          <a:xfrm>
            <a:off x="2412675" y="3271575"/>
            <a:ext cx="6552900" cy="13704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6"/>
          <p:cNvSpPr/>
          <p:nvPr/>
        </p:nvSpPr>
        <p:spPr>
          <a:xfrm>
            <a:off x="2412675" y="1211150"/>
            <a:ext cx="6552900" cy="18384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6"/>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 Statement</a:t>
            </a:r>
            <a:endParaRPr/>
          </a:p>
        </p:txBody>
      </p:sp>
      <p:sp>
        <p:nvSpPr>
          <p:cNvPr id="111" name="Google Shape;111;p16"/>
          <p:cNvSpPr txBox="1"/>
          <p:nvPr>
            <p:ph idx="1" type="body"/>
          </p:nvPr>
        </p:nvSpPr>
        <p:spPr>
          <a:xfrm>
            <a:off x="2410100" y="1244925"/>
            <a:ext cx="6321600" cy="3353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We need to create a full containerized microservice platform using </a:t>
            </a:r>
            <a:r>
              <a:rPr b="1" lang="en"/>
              <a:t>Kubernetes</a:t>
            </a:r>
            <a:r>
              <a:rPr lang="en"/>
              <a:t>. </a:t>
            </a:r>
            <a:endParaRPr/>
          </a:p>
          <a:p>
            <a:pPr indent="0" lvl="0" marL="0" rtl="0" algn="l">
              <a:spcBef>
                <a:spcPts val="1200"/>
              </a:spcBef>
              <a:spcAft>
                <a:spcPts val="0"/>
              </a:spcAft>
              <a:buNone/>
            </a:pPr>
            <a:r>
              <a:rPr lang="en"/>
              <a:t>We need to use </a:t>
            </a:r>
            <a:r>
              <a:rPr b="1" lang="en"/>
              <a:t>Azure DevOps</a:t>
            </a:r>
            <a:r>
              <a:rPr lang="en"/>
              <a:t> but prefer to leverage </a:t>
            </a:r>
            <a:r>
              <a:rPr b="1" lang="en"/>
              <a:t>Open Source </a:t>
            </a:r>
            <a:r>
              <a:rPr lang="en"/>
              <a:t>solutions.</a:t>
            </a:r>
            <a:endParaRPr/>
          </a:p>
          <a:p>
            <a:pPr indent="0" lvl="0" marL="0" rtl="0" algn="l">
              <a:spcBef>
                <a:spcPts val="1200"/>
              </a:spcBef>
              <a:spcAft>
                <a:spcPts val="0"/>
              </a:spcAft>
              <a:buNone/>
            </a:pPr>
            <a:r>
              <a:rPr lang="en"/>
              <a:t>We need to </a:t>
            </a:r>
            <a:r>
              <a:rPr b="1" lang="en"/>
              <a:t>document</a:t>
            </a:r>
            <a:r>
              <a:rPr lang="en"/>
              <a:t> all that we do (so that we may scale)</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We want corn fields, not flower boxes </a:t>
            </a:r>
            <a:r>
              <a:rPr lang="en" sz="800"/>
              <a:t>(for my Vegan friends)</a:t>
            </a:r>
            <a:endParaRPr sz="800"/>
          </a:p>
          <a:p>
            <a:pPr indent="0" lvl="0" marL="0" rtl="0" algn="l">
              <a:spcBef>
                <a:spcPts val="1200"/>
              </a:spcBef>
              <a:spcAft>
                <a:spcPts val="0"/>
              </a:spcAft>
              <a:buNone/>
            </a:pPr>
            <a:r>
              <a:rPr lang="en"/>
              <a:t>We will make mistakes: We want to fail fast and alert quickly.</a:t>
            </a:r>
            <a:endParaRPr/>
          </a:p>
          <a:p>
            <a:pPr indent="0" lvl="0" marL="0" rtl="0" algn="l">
              <a:spcBef>
                <a:spcPts val="1200"/>
              </a:spcBef>
              <a:spcAft>
                <a:spcPts val="1200"/>
              </a:spcAft>
              <a:buNone/>
            </a:pPr>
            <a:r>
              <a:rPr lang="en"/>
              <a:t>We want to leverage PaaS and SaaS. </a:t>
            </a:r>
            <a:endParaRPr/>
          </a:p>
        </p:txBody>
      </p:sp>
      <p:pic>
        <p:nvPicPr>
          <p:cNvPr id="112" name="Google Shape;112;p16"/>
          <p:cNvPicPr preferRelativeResize="0"/>
          <p:nvPr/>
        </p:nvPicPr>
        <p:blipFill>
          <a:blip r:embed="rId3">
            <a:alphaModFix/>
          </a:blip>
          <a:stretch>
            <a:fillRect/>
          </a:stretch>
        </p:blipFill>
        <p:spPr>
          <a:xfrm>
            <a:off x="74075" y="705100"/>
            <a:ext cx="2088225" cy="1644475"/>
          </a:xfrm>
          <a:prstGeom prst="rect">
            <a:avLst/>
          </a:prstGeom>
          <a:noFill/>
          <a:ln>
            <a:noFill/>
          </a:ln>
        </p:spPr>
      </p:pic>
      <p:sp>
        <p:nvSpPr>
          <p:cNvPr id="113" name="Google Shape;113;p16"/>
          <p:cNvSpPr txBox="1"/>
          <p:nvPr/>
        </p:nvSpPr>
        <p:spPr>
          <a:xfrm rot="-5401143">
            <a:off x="518720" y="2463450"/>
            <a:ext cx="360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aleway"/>
                <a:ea typeface="Raleway"/>
                <a:cs typeface="Raleway"/>
                <a:sym typeface="Raleway"/>
              </a:rPr>
              <a:t>Desires                     Requirements</a:t>
            </a:r>
            <a:endParaRPr>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7"/>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Proposed Solution</a:t>
            </a:r>
            <a:endParaRPr/>
          </a:p>
        </p:txBody>
      </p:sp>
      <p:sp>
        <p:nvSpPr>
          <p:cNvPr id="119" name="Google Shape;119;p17"/>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Azure DevOps YAML Pipelines.  </a:t>
            </a:r>
            <a:endParaRPr/>
          </a:p>
          <a:p>
            <a:pPr indent="-317500" lvl="1" marL="914400" rtl="0" algn="l">
              <a:spcBef>
                <a:spcPts val="0"/>
              </a:spcBef>
              <a:spcAft>
                <a:spcPts val="0"/>
              </a:spcAft>
              <a:buSzPts val="1400"/>
              <a:buChar char="○"/>
            </a:pPr>
            <a:r>
              <a:rPr lang="en"/>
              <a:t>We should treat our build layer with the same review and policy rigor as our running code.</a:t>
            </a:r>
            <a:endParaRPr/>
          </a:p>
          <a:p>
            <a:pPr indent="-342900" lvl="0" marL="457200" rtl="0" algn="l">
              <a:spcBef>
                <a:spcPts val="0"/>
              </a:spcBef>
              <a:spcAft>
                <a:spcPts val="0"/>
              </a:spcAft>
              <a:buSzPts val="1800"/>
              <a:buChar char="●"/>
            </a:pPr>
            <a:r>
              <a:rPr lang="en"/>
              <a:t>Azure VMSS Agent pools and Azure Pipeline Pools</a:t>
            </a:r>
            <a:endParaRPr/>
          </a:p>
          <a:p>
            <a:pPr indent="-317500" lvl="1" marL="914400" rtl="0" algn="l">
              <a:spcBef>
                <a:spcPts val="0"/>
              </a:spcBef>
              <a:spcAft>
                <a:spcPts val="0"/>
              </a:spcAft>
              <a:buSzPts val="1400"/>
              <a:buChar char="○"/>
            </a:pPr>
            <a:r>
              <a:rPr lang="en"/>
              <a:t>No special build agents that have been hand altered</a:t>
            </a:r>
            <a:endParaRPr/>
          </a:p>
          <a:p>
            <a:pPr indent="-342900" lvl="0" marL="457200" rtl="0" algn="l">
              <a:spcBef>
                <a:spcPts val="0"/>
              </a:spcBef>
              <a:spcAft>
                <a:spcPts val="0"/>
              </a:spcAft>
              <a:buSzPts val="1800"/>
              <a:buChar char="●"/>
            </a:pPr>
            <a:r>
              <a:rPr lang="en"/>
              <a:t>Azure Key Vault for Secrets</a:t>
            </a:r>
            <a:endParaRPr/>
          </a:p>
          <a:p>
            <a:pPr indent="-317500" lvl="1" marL="914400" rtl="0" algn="l">
              <a:spcBef>
                <a:spcPts val="0"/>
              </a:spcBef>
              <a:spcAft>
                <a:spcPts val="0"/>
              </a:spcAft>
              <a:buSzPts val="1400"/>
              <a:buChar char="○"/>
            </a:pPr>
            <a:r>
              <a:rPr lang="en"/>
              <a:t>Leverage via YAML tasks and “Library” for classic pipelines</a:t>
            </a:r>
            <a:endParaRPr/>
          </a:p>
          <a:p>
            <a:pPr indent="-342900" lvl="0" marL="457200" rtl="0" algn="l">
              <a:spcBef>
                <a:spcPts val="0"/>
              </a:spcBef>
              <a:spcAft>
                <a:spcPts val="0"/>
              </a:spcAft>
              <a:buSzPts val="1800"/>
              <a:buChar char="●"/>
            </a:pPr>
            <a:r>
              <a:rPr lang="en"/>
              <a:t>Azure Kubernetes Service with AAD RBAC</a:t>
            </a:r>
            <a:endParaRPr/>
          </a:p>
          <a:p>
            <a:pPr indent="-317500" lvl="1" marL="914400" rtl="0" algn="l">
              <a:spcBef>
                <a:spcPts val="0"/>
              </a:spcBef>
              <a:spcAft>
                <a:spcPts val="0"/>
              </a:spcAft>
              <a:buSzPts val="1400"/>
              <a:buChar char="○"/>
            </a:pPr>
            <a:r>
              <a:rPr lang="en"/>
              <a:t>Integrate with existing ID Provider</a:t>
            </a:r>
            <a:endParaRPr/>
          </a:p>
          <a:p>
            <a:pPr indent="-342900" lvl="0" marL="457200" rtl="0" algn="l">
              <a:spcBef>
                <a:spcPts val="0"/>
              </a:spcBef>
              <a:spcAft>
                <a:spcPts val="0"/>
              </a:spcAft>
              <a:buSzPts val="1800"/>
              <a:buChar char="●"/>
            </a:pPr>
            <a:r>
              <a:rPr lang="en"/>
              <a:t>ACR for Container and Helm storage</a:t>
            </a:r>
            <a:endParaRPr/>
          </a:p>
          <a:p>
            <a:pPr indent="-342900" lvl="0" marL="457200" rtl="0" algn="l">
              <a:spcBef>
                <a:spcPts val="0"/>
              </a:spcBef>
              <a:spcAft>
                <a:spcPts val="0"/>
              </a:spcAft>
              <a:buSzPts val="1800"/>
              <a:buChar char="●"/>
            </a:pPr>
            <a:r>
              <a:rPr lang="en"/>
              <a:t>Hashi Terraform for IaC layer</a:t>
            </a:r>
            <a:endParaRPr/>
          </a:p>
        </p:txBody>
      </p:sp>
      <p:pic>
        <p:nvPicPr>
          <p:cNvPr id="120" name="Google Shape;120;p17"/>
          <p:cNvPicPr preferRelativeResize="0"/>
          <p:nvPr/>
        </p:nvPicPr>
        <p:blipFill>
          <a:blip r:embed="rId3">
            <a:alphaModFix/>
          </a:blip>
          <a:stretch>
            <a:fillRect/>
          </a:stretch>
        </p:blipFill>
        <p:spPr>
          <a:xfrm>
            <a:off x="589937" y="394300"/>
            <a:ext cx="1123725" cy="1123725"/>
          </a:xfrm>
          <a:prstGeom prst="rect">
            <a:avLst/>
          </a:prstGeom>
          <a:noFill/>
          <a:ln>
            <a:noFill/>
          </a:ln>
        </p:spPr>
      </p:pic>
      <p:pic>
        <p:nvPicPr>
          <p:cNvPr id="121" name="Google Shape;121;p17"/>
          <p:cNvPicPr preferRelativeResize="0"/>
          <p:nvPr/>
        </p:nvPicPr>
        <p:blipFill>
          <a:blip r:embed="rId4">
            <a:alphaModFix/>
          </a:blip>
          <a:stretch>
            <a:fillRect/>
          </a:stretch>
        </p:blipFill>
        <p:spPr>
          <a:xfrm>
            <a:off x="720800" y="1471075"/>
            <a:ext cx="861975" cy="832400"/>
          </a:xfrm>
          <a:prstGeom prst="rect">
            <a:avLst/>
          </a:prstGeom>
          <a:noFill/>
          <a:ln>
            <a:noFill/>
          </a:ln>
        </p:spPr>
      </p:pic>
      <p:pic>
        <p:nvPicPr>
          <p:cNvPr id="122" name="Google Shape;122;p17"/>
          <p:cNvPicPr preferRelativeResize="0"/>
          <p:nvPr/>
        </p:nvPicPr>
        <p:blipFill>
          <a:blip r:embed="rId5">
            <a:alphaModFix/>
          </a:blip>
          <a:stretch>
            <a:fillRect/>
          </a:stretch>
        </p:blipFill>
        <p:spPr>
          <a:xfrm>
            <a:off x="755378" y="2391300"/>
            <a:ext cx="792825" cy="792825"/>
          </a:xfrm>
          <a:prstGeom prst="rect">
            <a:avLst/>
          </a:prstGeom>
          <a:noFill/>
          <a:ln>
            <a:noFill/>
          </a:ln>
        </p:spPr>
      </p:pic>
      <p:pic>
        <p:nvPicPr>
          <p:cNvPr id="123" name="Google Shape;123;p17"/>
          <p:cNvPicPr preferRelativeResize="0"/>
          <p:nvPr/>
        </p:nvPicPr>
        <p:blipFill>
          <a:blip r:embed="rId6">
            <a:alphaModFix/>
          </a:blip>
          <a:stretch>
            <a:fillRect/>
          </a:stretch>
        </p:blipFill>
        <p:spPr>
          <a:xfrm>
            <a:off x="720800" y="3271950"/>
            <a:ext cx="861975" cy="861975"/>
          </a:xfrm>
          <a:prstGeom prst="rect">
            <a:avLst/>
          </a:prstGeom>
          <a:noFill/>
          <a:ln>
            <a:noFill/>
          </a:ln>
        </p:spPr>
      </p:pic>
      <p:pic>
        <p:nvPicPr>
          <p:cNvPr id="124" name="Google Shape;124;p17"/>
          <p:cNvPicPr preferRelativeResize="0"/>
          <p:nvPr/>
        </p:nvPicPr>
        <p:blipFill>
          <a:blip r:embed="rId7">
            <a:alphaModFix/>
          </a:blip>
          <a:stretch>
            <a:fillRect/>
          </a:stretch>
        </p:blipFill>
        <p:spPr>
          <a:xfrm>
            <a:off x="640413" y="4001775"/>
            <a:ext cx="1022751" cy="10227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8"/>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 the beginning...</a:t>
            </a:r>
            <a:endParaRPr/>
          </a:p>
        </p:txBody>
      </p:sp>
      <p:pic>
        <p:nvPicPr>
          <p:cNvPr id="130" name="Google Shape;130;p18"/>
          <p:cNvPicPr preferRelativeResize="0"/>
          <p:nvPr/>
        </p:nvPicPr>
        <p:blipFill>
          <a:blip r:embed="rId3">
            <a:alphaModFix/>
          </a:blip>
          <a:stretch>
            <a:fillRect/>
          </a:stretch>
        </p:blipFill>
        <p:spPr>
          <a:xfrm>
            <a:off x="319763" y="1086325"/>
            <a:ext cx="6120776" cy="3624401"/>
          </a:xfrm>
          <a:prstGeom prst="rect">
            <a:avLst/>
          </a:prstGeom>
          <a:noFill/>
          <a:ln>
            <a:noFill/>
          </a:ln>
        </p:spPr>
      </p:pic>
      <p:pic>
        <p:nvPicPr>
          <p:cNvPr id="131" name="Google Shape;131;p18"/>
          <p:cNvPicPr preferRelativeResize="0"/>
          <p:nvPr/>
        </p:nvPicPr>
        <p:blipFill>
          <a:blip r:embed="rId4">
            <a:alphaModFix/>
          </a:blip>
          <a:stretch>
            <a:fillRect/>
          </a:stretch>
        </p:blipFill>
        <p:spPr>
          <a:xfrm>
            <a:off x="6050975" y="479450"/>
            <a:ext cx="2842125" cy="1625700"/>
          </a:xfrm>
          <a:prstGeom prst="rect">
            <a:avLst/>
          </a:prstGeom>
          <a:noFill/>
          <a:ln>
            <a:noFill/>
          </a:ln>
          <a:effectLst>
            <a:outerShdw blurRad="57150" rotWithShape="0" algn="bl" dir="5400000" dist="19050">
              <a:srgbClr val="000000">
                <a:alpha val="50000"/>
              </a:srgbClr>
            </a:outerShdw>
          </a:effectLst>
        </p:spPr>
      </p:pic>
      <p:pic>
        <p:nvPicPr>
          <p:cNvPr id="132" name="Google Shape;132;p18"/>
          <p:cNvPicPr preferRelativeResize="0"/>
          <p:nvPr/>
        </p:nvPicPr>
        <p:blipFill>
          <a:blip r:embed="rId5">
            <a:alphaModFix/>
          </a:blip>
          <a:stretch>
            <a:fillRect/>
          </a:stretch>
        </p:blipFill>
        <p:spPr>
          <a:xfrm>
            <a:off x="6018225" y="1378425"/>
            <a:ext cx="2874875" cy="2156150"/>
          </a:xfrm>
          <a:prstGeom prst="rect">
            <a:avLst/>
          </a:prstGeom>
          <a:noFill/>
          <a:ln>
            <a:noFill/>
          </a:ln>
          <a:effectLst>
            <a:outerShdw blurRad="57150" rotWithShape="0" algn="bl" dir="5400000" dist="19050">
              <a:srgbClr val="000000">
                <a:alpha val="50000"/>
              </a:srgbClr>
            </a:outerShdw>
          </a:effectLst>
        </p:spPr>
      </p:pic>
      <p:pic>
        <p:nvPicPr>
          <p:cNvPr id="133" name="Google Shape;133;p18"/>
          <p:cNvPicPr preferRelativeResize="0"/>
          <p:nvPr/>
        </p:nvPicPr>
        <p:blipFill>
          <a:blip r:embed="rId6">
            <a:alphaModFix/>
          </a:blip>
          <a:stretch>
            <a:fillRect/>
          </a:stretch>
        </p:blipFill>
        <p:spPr>
          <a:xfrm>
            <a:off x="6018225" y="1853119"/>
            <a:ext cx="2874875" cy="2090818"/>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par>
                                <p:cTn fill="hold" nodeType="withEffect" presetClass="exit" presetID="10" presetSubtype="0">
                                  <p:stCondLst>
                                    <p:cond delay="0"/>
                                  </p:stCondLst>
                                  <p:childTnLst>
                                    <p:animEffect filter="fade" transition="out">
                                      <p:cBhvr>
                                        <p:cTn dur="1000"/>
                                        <p:tgtEl>
                                          <p:spTgt spid="131"/>
                                        </p:tgtEl>
                                      </p:cBhvr>
                                    </p:animEffect>
                                    <p:set>
                                      <p:cBhvr>
                                        <p:cTn dur="1" fill="hold">
                                          <p:stCondLst>
                                            <p:cond delay="1000"/>
                                          </p:stCondLst>
                                        </p:cTn>
                                        <p:tgtEl>
                                          <p:spTgt spid="1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par>
                                <p:cTn fill="hold" nodeType="withEffect" presetClass="exit" presetID="10" presetSubtype="0">
                                  <p:stCondLst>
                                    <p:cond delay="0"/>
                                  </p:stCondLst>
                                  <p:childTnLst>
                                    <p:animEffect filter="fade" transition="out">
                                      <p:cBhvr>
                                        <p:cTn dur="1000"/>
                                        <p:tgtEl>
                                          <p:spTgt spid="132"/>
                                        </p:tgtEl>
                                      </p:cBhvr>
                                    </p:animEffect>
                                    <p:set>
                                      <p:cBhvr>
                                        <p:cTn dur="1" fill="hold">
                                          <p:stCondLst>
                                            <p:cond delay="1000"/>
                                          </p:stCondLst>
                                        </p:cTn>
                                        <p:tgtEl>
                                          <p:spTgt spid="1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9"/>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When Automations Fall Down...</a:t>
            </a:r>
            <a:endParaRPr/>
          </a:p>
        </p:txBody>
      </p:sp>
      <p:pic>
        <p:nvPicPr>
          <p:cNvPr id="139" name="Google Shape;139;p19"/>
          <p:cNvPicPr preferRelativeResize="0"/>
          <p:nvPr/>
        </p:nvPicPr>
        <p:blipFill>
          <a:blip r:embed="rId3">
            <a:alphaModFix/>
          </a:blip>
          <a:stretch>
            <a:fillRect/>
          </a:stretch>
        </p:blipFill>
        <p:spPr>
          <a:xfrm>
            <a:off x="152400" y="1363750"/>
            <a:ext cx="2571750" cy="2009775"/>
          </a:xfrm>
          <a:prstGeom prst="rect">
            <a:avLst/>
          </a:prstGeom>
          <a:noFill/>
          <a:ln>
            <a:noFill/>
          </a:ln>
        </p:spPr>
      </p:pic>
      <p:sp>
        <p:nvSpPr>
          <p:cNvPr id="140" name="Google Shape;140;p19"/>
          <p:cNvSpPr/>
          <p:nvPr/>
        </p:nvSpPr>
        <p:spPr>
          <a:xfrm>
            <a:off x="3207850" y="1367400"/>
            <a:ext cx="1153500" cy="635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customer</a:t>
            </a:r>
            <a:endParaRPr/>
          </a:p>
        </p:txBody>
      </p:sp>
      <p:sp>
        <p:nvSpPr>
          <p:cNvPr id="141" name="Google Shape;141;p19"/>
          <p:cNvSpPr/>
          <p:nvPr/>
        </p:nvSpPr>
        <p:spPr>
          <a:xfrm>
            <a:off x="3360250" y="1519800"/>
            <a:ext cx="1153500" cy="635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customer</a:t>
            </a:r>
            <a:endParaRPr/>
          </a:p>
        </p:txBody>
      </p:sp>
      <p:sp>
        <p:nvSpPr>
          <p:cNvPr id="142" name="Google Shape;142;p19"/>
          <p:cNvSpPr/>
          <p:nvPr/>
        </p:nvSpPr>
        <p:spPr>
          <a:xfrm>
            <a:off x="3512650" y="1672200"/>
            <a:ext cx="1153500" cy="635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customer</a:t>
            </a:r>
            <a:endParaRPr/>
          </a:p>
        </p:txBody>
      </p:sp>
      <p:sp>
        <p:nvSpPr>
          <p:cNvPr id="143" name="Google Shape;143;p19"/>
          <p:cNvSpPr/>
          <p:nvPr/>
        </p:nvSpPr>
        <p:spPr>
          <a:xfrm>
            <a:off x="5149850" y="1363750"/>
            <a:ext cx="1153500" cy="635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Mistakes… </a:t>
            </a:r>
            <a:endParaRPr/>
          </a:p>
        </p:txBody>
      </p:sp>
      <p:sp>
        <p:nvSpPr>
          <p:cNvPr id="144" name="Google Shape;144;p19"/>
          <p:cNvSpPr/>
          <p:nvPr/>
        </p:nvSpPr>
        <p:spPr>
          <a:xfrm>
            <a:off x="5302250" y="1516150"/>
            <a:ext cx="1153500" cy="635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Mistakes… </a:t>
            </a:r>
            <a:endParaRPr/>
          </a:p>
        </p:txBody>
      </p:sp>
      <p:sp>
        <p:nvSpPr>
          <p:cNvPr id="145" name="Google Shape;145;p19"/>
          <p:cNvSpPr/>
          <p:nvPr/>
        </p:nvSpPr>
        <p:spPr>
          <a:xfrm>
            <a:off x="5454650" y="1668550"/>
            <a:ext cx="1153500" cy="635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Mistakes… </a:t>
            </a:r>
            <a:endParaRPr/>
          </a:p>
        </p:txBody>
      </p:sp>
      <p:sp>
        <p:nvSpPr>
          <p:cNvPr id="146" name="Google Shape;146;p19"/>
          <p:cNvSpPr/>
          <p:nvPr/>
        </p:nvSpPr>
        <p:spPr>
          <a:xfrm>
            <a:off x="3207850" y="3237350"/>
            <a:ext cx="1153500" cy="635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automation</a:t>
            </a:r>
            <a:endParaRPr/>
          </a:p>
        </p:txBody>
      </p:sp>
      <p:sp>
        <p:nvSpPr>
          <p:cNvPr id="147" name="Google Shape;147;p19"/>
          <p:cNvSpPr/>
          <p:nvPr/>
        </p:nvSpPr>
        <p:spPr>
          <a:xfrm>
            <a:off x="4935025" y="2923150"/>
            <a:ext cx="1153500" cy="635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Queue for 1..n</a:t>
            </a:r>
            <a:endParaRPr/>
          </a:p>
        </p:txBody>
      </p:sp>
      <p:sp>
        <p:nvSpPr>
          <p:cNvPr id="148" name="Google Shape;148;p19"/>
          <p:cNvSpPr/>
          <p:nvPr/>
        </p:nvSpPr>
        <p:spPr>
          <a:xfrm>
            <a:off x="6514075" y="2571750"/>
            <a:ext cx="1153500" cy="635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Queue for 1..n</a:t>
            </a:r>
            <a:endParaRPr/>
          </a:p>
        </p:txBody>
      </p:sp>
      <p:cxnSp>
        <p:nvCxnSpPr>
          <p:cNvPr id="149" name="Google Shape;149;p19"/>
          <p:cNvCxnSpPr>
            <a:stCxn id="146" idx="3"/>
            <a:endCxn id="147" idx="1"/>
          </p:cNvCxnSpPr>
          <p:nvPr/>
        </p:nvCxnSpPr>
        <p:spPr>
          <a:xfrm flipH="1" rot="10800000">
            <a:off x="4361350" y="3240950"/>
            <a:ext cx="573600" cy="314100"/>
          </a:xfrm>
          <a:prstGeom prst="straightConnector1">
            <a:avLst/>
          </a:prstGeom>
          <a:noFill/>
          <a:ln cap="flat" cmpd="sng" w="9525">
            <a:solidFill>
              <a:schemeClr val="dk2"/>
            </a:solidFill>
            <a:prstDash val="solid"/>
            <a:round/>
            <a:headEnd len="med" w="med" type="none"/>
            <a:tailEnd len="med" w="med" type="triangle"/>
          </a:ln>
        </p:spPr>
      </p:cxnSp>
      <p:cxnSp>
        <p:nvCxnSpPr>
          <p:cNvPr id="150" name="Google Shape;150;p19"/>
          <p:cNvCxnSpPr/>
          <p:nvPr/>
        </p:nvCxnSpPr>
        <p:spPr>
          <a:xfrm flipH="1" rot="10800000">
            <a:off x="4704850" y="3052400"/>
            <a:ext cx="207300" cy="304500"/>
          </a:xfrm>
          <a:prstGeom prst="straightConnector1">
            <a:avLst/>
          </a:prstGeom>
          <a:noFill/>
          <a:ln cap="flat" cmpd="sng" w="9525">
            <a:solidFill>
              <a:schemeClr val="dk2"/>
            </a:solidFill>
            <a:prstDash val="solid"/>
            <a:round/>
            <a:headEnd len="med" w="med" type="none"/>
            <a:tailEnd len="med" w="med" type="triangle"/>
          </a:ln>
        </p:spPr>
      </p:cxnSp>
      <p:cxnSp>
        <p:nvCxnSpPr>
          <p:cNvPr id="151" name="Google Shape;151;p19"/>
          <p:cNvCxnSpPr/>
          <p:nvPr/>
        </p:nvCxnSpPr>
        <p:spPr>
          <a:xfrm>
            <a:off x="4704850" y="3382825"/>
            <a:ext cx="207300" cy="0"/>
          </a:xfrm>
          <a:prstGeom prst="straightConnector1">
            <a:avLst/>
          </a:prstGeom>
          <a:noFill/>
          <a:ln cap="flat" cmpd="sng" w="9525">
            <a:solidFill>
              <a:schemeClr val="dk2"/>
            </a:solidFill>
            <a:prstDash val="solid"/>
            <a:round/>
            <a:headEnd len="med" w="med" type="none"/>
            <a:tailEnd len="med" w="med" type="triangle"/>
          </a:ln>
        </p:spPr>
      </p:cxnSp>
      <p:cxnSp>
        <p:nvCxnSpPr>
          <p:cNvPr id="152" name="Google Shape;152;p19"/>
          <p:cNvCxnSpPr>
            <a:stCxn id="147" idx="3"/>
            <a:endCxn id="148" idx="1"/>
          </p:cNvCxnSpPr>
          <p:nvPr/>
        </p:nvCxnSpPr>
        <p:spPr>
          <a:xfrm flipH="1" rot="10800000">
            <a:off x="6088525" y="2889550"/>
            <a:ext cx="425700" cy="351300"/>
          </a:xfrm>
          <a:prstGeom prst="straightConnector1">
            <a:avLst/>
          </a:prstGeom>
          <a:noFill/>
          <a:ln cap="flat" cmpd="sng" w="9525">
            <a:solidFill>
              <a:schemeClr val="dk2"/>
            </a:solidFill>
            <a:prstDash val="solid"/>
            <a:round/>
            <a:headEnd len="med" w="med" type="none"/>
            <a:tailEnd len="med" w="med" type="triangle"/>
          </a:ln>
        </p:spPr>
      </p:cxnSp>
      <p:cxnSp>
        <p:nvCxnSpPr>
          <p:cNvPr id="153" name="Google Shape;153;p19"/>
          <p:cNvCxnSpPr/>
          <p:nvPr/>
        </p:nvCxnSpPr>
        <p:spPr>
          <a:xfrm flipH="1" rot="10800000">
            <a:off x="6350900" y="2676350"/>
            <a:ext cx="110400" cy="330600"/>
          </a:xfrm>
          <a:prstGeom prst="straightConnector1">
            <a:avLst/>
          </a:prstGeom>
          <a:noFill/>
          <a:ln cap="flat" cmpd="sng" w="9525">
            <a:solidFill>
              <a:schemeClr val="dk2"/>
            </a:solidFill>
            <a:prstDash val="solid"/>
            <a:round/>
            <a:headEnd len="med" w="med" type="none"/>
            <a:tailEnd len="med" w="med" type="triangle"/>
          </a:ln>
        </p:spPr>
      </p:cxnSp>
      <p:cxnSp>
        <p:nvCxnSpPr>
          <p:cNvPr id="154" name="Google Shape;154;p19"/>
          <p:cNvCxnSpPr/>
          <p:nvPr/>
        </p:nvCxnSpPr>
        <p:spPr>
          <a:xfrm>
            <a:off x="6350900" y="3039350"/>
            <a:ext cx="163200" cy="90900"/>
          </a:xfrm>
          <a:prstGeom prst="straightConnector1">
            <a:avLst/>
          </a:prstGeom>
          <a:noFill/>
          <a:ln cap="flat" cmpd="sng" w="9525">
            <a:solidFill>
              <a:schemeClr val="dk2"/>
            </a:solidFill>
            <a:prstDash val="solid"/>
            <a:round/>
            <a:headEnd len="med" w="med" type="none"/>
            <a:tailEnd len="med" w="med" type="triangle"/>
          </a:ln>
        </p:spPr>
      </p:cxnSp>
      <p:sp>
        <p:nvSpPr>
          <p:cNvPr id="155" name="Google Shape;155;p19"/>
          <p:cNvSpPr txBox="1"/>
          <p:nvPr/>
        </p:nvSpPr>
        <p:spPr>
          <a:xfrm>
            <a:off x="2400250" y="3946625"/>
            <a:ext cx="570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Pipelines running: 1 			10			20</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10                               100                                2000</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0"/>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Rethinking things</a:t>
            </a:r>
            <a:endParaRPr/>
          </a:p>
        </p:txBody>
      </p:sp>
      <p:sp>
        <p:nvSpPr>
          <p:cNvPr id="161" name="Google Shape;161;p20"/>
          <p:cNvSpPr/>
          <p:nvPr/>
        </p:nvSpPr>
        <p:spPr>
          <a:xfrm>
            <a:off x="3194875" y="1156050"/>
            <a:ext cx="1153500" cy="15222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Automation</a:t>
            </a:r>
            <a:endParaRPr/>
          </a:p>
        </p:txBody>
      </p:sp>
      <p:sp>
        <p:nvSpPr>
          <p:cNvPr id="162" name="Google Shape;162;p20"/>
          <p:cNvSpPr/>
          <p:nvPr/>
        </p:nvSpPr>
        <p:spPr>
          <a:xfrm>
            <a:off x="4825825" y="1156050"/>
            <a:ext cx="1153500" cy="6354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Templates</a:t>
            </a:r>
            <a:endParaRPr/>
          </a:p>
        </p:txBody>
      </p:sp>
      <p:sp>
        <p:nvSpPr>
          <p:cNvPr id="163" name="Google Shape;163;p20"/>
          <p:cNvSpPr/>
          <p:nvPr/>
        </p:nvSpPr>
        <p:spPr>
          <a:xfrm>
            <a:off x="1673175" y="1156050"/>
            <a:ext cx="1153500" cy="6354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Semaphore</a:t>
            </a:r>
            <a:endParaRPr/>
          </a:p>
        </p:txBody>
      </p:sp>
      <p:sp>
        <p:nvSpPr>
          <p:cNvPr id="164" name="Google Shape;164;p20"/>
          <p:cNvSpPr/>
          <p:nvPr/>
        </p:nvSpPr>
        <p:spPr>
          <a:xfrm>
            <a:off x="3253200" y="1480075"/>
            <a:ext cx="168600" cy="187800"/>
          </a:xfrm>
          <a:prstGeom prst="rect">
            <a:avLst/>
          </a:prstGeom>
          <a:solidFill>
            <a:srgbClr val="BF90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65" name="Google Shape;165;p20"/>
          <p:cNvCxnSpPr>
            <a:stCxn id="164" idx="1"/>
            <a:endCxn id="163" idx="3"/>
          </p:cNvCxnSpPr>
          <p:nvPr/>
        </p:nvCxnSpPr>
        <p:spPr>
          <a:xfrm rot="10800000">
            <a:off x="2826600" y="1473775"/>
            <a:ext cx="426600" cy="100200"/>
          </a:xfrm>
          <a:prstGeom prst="straightConnector1">
            <a:avLst/>
          </a:prstGeom>
          <a:noFill/>
          <a:ln cap="flat" cmpd="sng" w="9525">
            <a:solidFill>
              <a:schemeClr val="dk2"/>
            </a:solidFill>
            <a:prstDash val="solid"/>
            <a:round/>
            <a:headEnd len="med" w="med" type="none"/>
            <a:tailEnd len="med" w="med" type="triangle"/>
          </a:ln>
        </p:spPr>
      </p:cxnSp>
      <p:sp>
        <p:nvSpPr>
          <p:cNvPr id="166" name="Google Shape;166;p20"/>
          <p:cNvSpPr/>
          <p:nvPr/>
        </p:nvSpPr>
        <p:spPr>
          <a:xfrm>
            <a:off x="3995325" y="1667875"/>
            <a:ext cx="168600" cy="187800"/>
          </a:xfrm>
          <a:prstGeom prst="rect">
            <a:avLst/>
          </a:prstGeom>
          <a:solidFill>
            <a:srgbClr val="CFE2F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0"/>
          <p:cNvSpPr/>
          <p:nvPr/>
        </p:nvSpPr>
        <p:spPr>
          <a:xfrm>
            <a:off x="3995325" y="2219075"/>
            <a:ext cx="168600" cy="187800"/>
          </a:xfrm>
          <a:prstGeom prst="rect">
            <a:avLst/>
          </a:prstGeom>
          <a:solidFill>
            <a:srgbClr val="CFE2F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p:nvPr/>
        </p:nvSpPr>
        <p:spPr>
          <a:xfrm>
            <a:off x="3318000" y="1937275"/>
            <a:ext cx="589800" cy="5343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t>U</a:t>
            </a:r>
            <a:r>
              <a:rPr lang="en" sz="1000"/>
              <a:t>nique</a:t>
            </a:r>
            <a:endParaRPr sz="1000"/>
          </a:p>
          <a:p>
            <a:pPr indent="0" lvl="0" marL="0" rtl="0" algn="l">
              <a:spcBef>
                <a:spcPts val="0"/>
              </a:spcBef>
              <a:spcAft>
                <a:spcPts val="0"/>
              </a:spcAft>
              <a:buNone/>
            </a:pPr>
            <a:r>
              <a:rPr lang="en" sz="1000"/>
              <a:t>logic</a:t>
            </a:r>
            <a:endParaRPr sz="1000"/>
          </a:p>
        </p:txBody>
      </p:sp>
      <p:cxnSp>
        <p:nvCxnSpPr>
          <p:cNvPr id="169" name="Google Shape;169;p20"/>
          <p:cNvCxnSpPr>
            <a:stCxn id="166" idx="3"/>
            <a:endCxn id="162" idx="1"/>
          </p:cNvCxnSpPr>
          <p:nvPr/>
        </p:nvCxnSpPr>
        <p:spPr>
          <a:xfrm flipH="1" rot="10800000">
            <a:off x="4163925" y="1473775"/>
            <a:ext cx="661800" cy="288000"/>
          </a:xfrm>
          <a:prstGeom prst="straightConnector1">
            <a:avLst/>
          </a:prstGeom>
          <a:noFill/>
          <a:ln cap="flat" cmpd="sng" w="9525">
            <a:solidFill>
              <a:schemeClr val="dk2"/>
            </a:solidFill>
            <a:prstDash val="solid"/>
            <a:round/>
            <a:headEnd len="med" w="med" type="none"/>
            <a:tailEnd len="med" w="med" type="triangle"/>
          </a:ln>
        </p:spPr>
      </p:cxnSp>
      <p:cxnSp>
        <p:nvCxnSpPr>
          <p:cNvPr id="170" name="Google Shape;170;p20"/>
          <p:cNvCxnSpPr>
            <a:endCxn id="162" idx="2"/>
          </p:cNvCxnSpPr>
          <p:nvPr/>
        </p:nvCxnSpPr>
        <p:spPr>
          <a:xfrm flipH="1" rot="10800000">
            <a:off x="4163875" y="1791450"/>
            <a:ext cx="1238700" cy="521400"/>
          </a:xfrm>
          <a:prstGeom prst="straightConnector1">
            <a:avLst/>
          </a:prstGeom>
          <a:noFill/>
          <a:ln cap="flat" cmpd="sng" w="9525">
            <a:solidFill>
              <a:schemeClr val="dk2"/>
            </a:solidFill>
            <a:prstDash val="solid"/>
            <a:round/>
            <a:headEnd len="med" w="med" type="none"/>
            <a:tailEnd len="med" w="med" type="triangle"/>
          </a:ln>
        </p:spPr>
      </p:cxnSp>
      <p:sp>
        <p:nvSpPr>
          <p:cNvPr id="171" name="Google Shape;171;p20"/>
          <p:cNvSpPr txBox="1"/>
          <p:nvPr/>
        </p:nvSpPr>
        <p:spPr>
          <a:xfrm>
            <a:off x="6525875" y="985050"/>
            <a:ext cx="19572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ato"/>
                <a:ea typeface="Lato"/>
                <a:cs typeface="Lato"/>
                <a:sym typeface="Lato"/>
              </a:rPr>
              <a:t>Semaphore</a:t>
            </a:r>
            <a:r>
              <a:rPr lang="en">
                <a:latin typeface="Lato"/>
                <a:ea typeface="Lato"/>
                <a:cs typeface="Lato"/>
                <a:sym typeface="Lato"/>
              </a:rPr>
              <a:t>: </a:t>
            </a:r>
            <a:r>
              <a:rPr lang="en" sz="1050">
                <a:solidFill>
                  <a:srgbClr val="4D5156"/>
                </a:solidFill>
                <a:highlight>
                  <a:srgbClr val="FFFFFF"/>
                </a:highlight>
                <a:latin typeface="Roboto"/>
                <a:ea typeface="Roboto"/>
                <a:cs typeface="Roboto"/>
                <a:sym typeface="Roboto"/>
              </a:rPr>
              <a:t>variable or abstract data type used to control access to a common resource by multiple processes and avoid critical section problems in a concurrent system such as a multitasking operating system</a:t>
            </a:r>
            <a:endParaRPr>
              <a:latin typeface="Lato"/>
              <a:ea typeface="Lato"/>
              <a:cs typeface="Lato"/>
              <a:sym typeface="Lato"/>
            </a:endParaRPr>
          </a:p>
        </p:txBody>
      </p:sp>
      <p:sp>
        <p:nvSpPr>
          <p:cNvPr id="172" name="Google Shape;172;p20"/>
          <p:cNvSpPr txBox="1"/>
          <p:nvPr/>
        </p:nvSpPr>
        <p:spPr>
          <a:xfrm>
            <a:off x="6652350" y="2822375"/>
            <a:ext cx="1957200" cy="15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Lato"/>
                <a:ea typeface="Lato"/>
                <a:cs typeface="Lato"/>
                <a:sym typeface="Lato"/>
              </a:rPr>
              <a:t>Templates</a:t>
            </a:r>
            <a:r>
              <a:rPr lang="en">
                <a:latin typeface="Lato"/>
                <a:ea typeface="Lato"/>
                <a:cs typeface="Lato"/>
                <a:sym typeface="Lato"/>
              </a:rPr>
              <a:t>: </a:t>
            </a:r>
            <a:r>
              <a:rPr lang="en" sz="1050">
                <a:solidFill>
                  <a:srgbClr val="4D5156"/>
                </a:solidFill>
                <a:highlight>
                  <a:srgbClr val="FFFFFF"/>
                </a:highlight>
                <a:latin typeface="Roboto"/>
                <a:ea typeface="Roboto"/>
                <a:cs typeface="Roboto"/>
                <a:sym typeface="Roboto"/>
              </a:rPr>
              <a:t>define reusable content, logic, and parameters. Templates function in two ways. You can insert reusable content with a template or you can use a template to control what is allowed in a pipeline</a:t>
            </a:r>
            <a:endParaRPr>
              <a:latin typeface="Lato"/>
              <a:ea typeface="Lato"/>
              <a:cs typeface="Lato"/>
              <a:sym typeface="Lato"/>
            </a:endParaRPr>
          </a:p>
        </p:txBody>
      </p:sp>
      <p:sp>
        <p:nvSpPr>
          <p:cNvPr id="173" name="Google Shape;173;p20"/>
          <p:cNvSpPr/>
          <p:nvPr/>
        </p:nvSpPr>
        <p:spPr>
          <a:xfrm>
            <a:off x="1594200" y="3065275"/>
            <a:ext cx="1056300" cy="1568400"/>
          </a:xfrm>
          <a:prstGeom prst="rect">
            <a:avLst/>
          </a:prstGeom>
          <a:solidFill>
            <a:srgbClr val="FFE59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Onboard Users</a:t>
            </a:r>
            <a:endParaRPr/>
          </a:p>
        </p:txBody>
      </p:sp>
      <p:sp>
        <p:nvSpPr>
          <p:cNvPr id="174" name="Google Shape;174;p20"/>
          <p:cNvSpPr/>
          <p:nvPr/>
        </p:nvSpPr>
        <p:spPr>
          <a:xfrm>
            <a:off x="2952000" y="3065275"/>
            <a:ext cx="1056300" cy="1568400"/>
          </a:xfrm>
          <a:prstGeom prst="rect">
            <a:avLst/>
          </a:prstGeom>
          <a:solidFill>
            <a:srgbClr val="FFE59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t>New Microservice (Repo)</a:t>
            </a:r>
            <a:endParaRPr sz="1200"/>
          </a:p>
        </p:txBody>
      </p:sp>
      <p:sp>
        <p:nvSpPr>
          <p:cNvPr id="175" name="Google Shape;175;p20"/>
          <p:cNvSpPr/>
          <p:nvPr/>
        </p:nvSpPr>
        <p:spPr>
          <a:xfrm>
            <a:off x="4268050" y="3065275"/>
            <a:ext cx="2043900" cy="534300"/>
          </a:xfrm>
          <a:prstGeom prst="rect">
            <a:avLst/>
          </a:prstGeom>
          <a:solidFill>
            <a:srgbClr val="FFE59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New Sonar Key</a:t>
            </a:r>
            <a:endParaRPr/>
          </a:p>
        </p:txBody>
      </p:sp>
      <p:sp>
        <p:nvSpPr>
          <p:cNvPr id="176" name="Google Shape;176;p20"/>
          <p:cNvSpPr/>
          <p:nvPr/>
        </p:nvSpPr>
        <p:spPr>
          <a:xfrm>
            <a:off x="4268050" y="3742600"/>
            <a:ext cx="2043900" cy="534300"/>
          </a:xfrm>
          <a:prstGeom prst="rect">
            <a:avLst/>
          </a:prstGeom>
          <a:solidFill>
            <a:srgbClr val="FFE59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New YAML Pipeline Onboarding</a:t>
            </a:r>
            <a:endParaRPr/>
          </a:p>
        </p:txBody>
      </p:sp>
      <p:sp>
        <p:nvSpPr>
          <p:cNvPr id="177" name="Google Shape;177;p20"/>
          <p:cNvSpPr/>
          <p:nvPr/>
        </p:nvSpPr>
        <p:spPr>
          <a:xfrm>
            <a:off x="1283150" y="4276900"/>
            <a:ext cx="1056300" cy="288000"/>
          </a:xfrm>
          <a:prstGeom prst="snip1Rect">
            <a:avLst>
              <a:gd fmla="val 16667" name="adj"/>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WI Query</a:t>
            </a:r>
            <a:endParaRPr>
              <a:solidFill>
                <a:srgbClr val="FFFFFF"/>
              </a:solidFill>
            </a:endParaRPr>
          </a:p>
        </p:txBody>
      </p:sp>
      <p:sp>
        <p:nvSpPr>
          <p:cNvPr id="178" name="Google Shape;178;p20"/>
          <p:cNvSpPr/>
          <p:nvPr/>
        </p:nvSpPr>
        <p:spPr>
          <a:xfrm>
            <a:off x="2775600" y="4276900"/>
            <a:ext cx="1056300" cy="288000"/>
          </a:xfrm>
          <a:prstGeom prst="snip1Rect">
            <a:avLst>
              <a:gd fmla="val 16667" name="adj"/>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WI Query</a:t>
            </a:r>
            <a:endParaRPr>
              <a:solidFill>
                <a:srgbClr val="FFFFFF"/>
              </a:solidFill>
            </a:endParaRPr>
          </a:p>
        </p:txBody>
      </p:sp>
      <p:sp>
        <p:nvSpPr>
          <p:cNvPr id="179" name="Google Shape;179;p20"/>
          <p:cNvSpPr/>
          <p:nvPr/>
        </p:nvSpPr>
        <p:spPr>
          <a:xfrm>
            <a:off x="5415550" y="3376325"/>
            <a:ext cx="1056300" cy="288000"/>
          </a:xfrm>
          <a:prstGeom prst="snip1Rect">
            <a:avLst>
              <a:gd fmla="val 16667" name="adj"/>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WI Query</a:t>
            </a:r>
            <a:endParaRPr>
              <a:solidFill>
                <a:srgbClr val="FFFFFF"/>
              </a:solidFill>
            </a:endParaRPr>
          </a:p>
        </p:txBody>
      </p:sp>
      <p:sp>
        <p:nvSpPr>
          <p:cNvPr id="180" name="Google Shape;180;p20"/>
          <p:cNvSpPr/>
          <p:nvPr/>
        </p:nvSpPr>
        <p:spPr>
          <a:xfrm>
            <a:off x="5415550" y="4140650"/>
            <a:ext cx="1056300" cy="288000"/>
          </a:xfrm>
          <a:prstGeom prst="snip1Rect">
            <a:avLst>
              <a:gd fmla="val 16667" name="adj"/>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WI Query</a:t>
            </a:r>
            <a:endParaRPr>
              <a:solidFill>
                <a:srgbClr val="FFFFFF"/>
              </a:solidFill>
            </a:endParaRPr>
          </a:p>
        </p:txBody>
      </p:sp>
      <p:cxnSp>
        <p:nvCxnSpPr>
          <p:cNvPr id="181" name="Google Shape;181;p20"/>
          <p:cNvCxnSpPr/>
          <p:nvPr/>
        </p:nvCxnSpPr>
        <p:spPr>
          <a:xfrm>
            <a:off x="382350" y="2760700"/>
            <a:ext cx="5910300" cy="0"/>
          </a:xfrm>
          <a:prstGeom prst="straightConnector1">
            <a:avLst/>
          </a:prstGeom>
          <a:noFill/>
          <a:ln cap="flat" cmpd="sng" w="9525">
            <a:solidFill>
              <a:schemeClr val="dk2"/>
            </a:solidFill>
            <a:prstDash val="solid"/>
            <a:round/>
            <a:headEnd len="med" w="med" type="none"/>
            <a:tailEnd len="med" w="med" type="none"/>
          </a:ln>
        </p:spPr>
      </p:cxnSp>
      <p:sp>
        <p:nvSpPr>
          <p:cNvPr id="182" name="Google Shape;182;p20"/>
          <p:cNvSpPr txBox="1"/>
          <p:nvPr/>
        </p:nvSpPr>
        <p:spPr>
          <a:xfrm>
            <a:off x="382350" y="2725338"/>
            <a:ext cx="2501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Lato"/>
                <a:ea typeface="Lato"/>
                <a:cs typeface="Lato"/>
                <a:sym typeface="Lato"/>
              </a:rPr>
              <a:t>Some WI Driven Automations</a:t>
            </a:r>
            <a:endParaRPr sz="1100">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1"/>
          <p:cNvSpPr txBox="1"/>
          <p:nvPr>
            <p:ph type="title"/>
          </p:nvPr>
        </p:nvSpPr>
        <p:spPr>
          <a:xfrm>
            <a:off x="2400250"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Semaphore</a:t>
            </a:r>
            <a:endParaRPr/>
          </a:p>
        </p:txBody>
      </p:sp>
      <p:sp>
        <p:nvSpPr>
          <p:cNvPr id="188" name="Google Shape;188;p21"/>
          <p:cNvSpPr txBox="1"/>
          <p:nvPr/>
        </p:nvSpPr>
        <p:spPr>
          <a:xfrm>
            <a:off x="864025" y="1211350"/>
            <a:ext cx="7802700" cy="3747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task</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AzureCLI@2</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displayName</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'Azure CLI - wiq OnboardingsToProcess'</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inputs</a:t>
            </a:r>
            <a:r>
              <a:rPr b="1" lang="en" sz="750">
                <a:solidFill>
                  <a:schemeClr val="dk2"/>
                </a:solidFill>
                <a:highlight>
                  <a:srgbClr val="FFFFFE"/>
                </a:highlight>
                <a:latin typeface="Courier New"/>
                <a:ea typeface="Courier New"/>
                <a:cs typeface="Courier New"/>
                <a:sym typeface="Courier New"/>
              </a:rPr>
              <a:t>:</a:t>
            </a:r>
            <a:endParaRPr b="1" sz="75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azureSubscription</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'DevOps Environment (f492bf32-ca57-4f93-97a2-8c7bc99ffd48)'</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scriptType</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bash</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scriptLocation</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inlineScript</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inlineScript</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'az boards query --organization https://dev.azure.com/OURORG/ --id $(myWIQuerID) -o json  | jq ''.[] | .id'' | tr ''\n'' '','' &gt; ids.txt'</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env</a:t>
            </a:r>
            <a:r>
              <a:rPr b="1" lang="en" sz="750">
                <a:solidFill>
                  <a:schemeClr val="dk2"/>
                </a:solidFill>
                <a:highlight>
                  <a:srgbClr val="FFFFFE"/>
                </a:highlight>
                <a:latin typeface="Courier New"/>
                <a:ea typeface="Courier New"/>
                <a:cs typeface="Courier New"/>
                <a:sym typeface="Courier New"/>
              </a:rPr>
              <a:t>:</a:t>
            </a:r>
            <a:endParaRPr b="1" sz="75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AZURE_DEVOPS_EXT_PAT</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$(DevOpsPAT)</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task</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AzureCLI@2</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displayName</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'Azure CLI - Pipeline Semaphore'</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inputs</a:t>
            </a:r>
            <a:r>
              <a:rPr b="1" lang="en" sz="750">
                <a:solidFill>
                  <a:schemeClr val="dk2"/>
                </a:solidFill>
                <a:highlight>
                  <a:srgbClr val="FFFFFE"/>
                </a:highlight>
                <a:latin typeface="Courier New"/>
                <a:ea typeface="Courier New"/>
                <a:cs typeface="Courier New"/>
                <a:sym typeface="Courier New"/>
              </a:rPr>
              <a:t>:</a:t>
            </a:r>
            <a:endParaRPr b="1" sz="75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azureSubscription</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'Azure Environment (asdf-asdf-asdf-asdf-asdf)'</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scriptType</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bash</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scriptLocation</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inlineScript</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inlineScript</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'az pipelines build list --project OurProject --definition-ids 1234 --org https://dev.azure.com/OURORG/ -o table &gt; $(Build.StagingDirectory)/pipelinestate.txt'</a:t>
            </a:r>
            <a:endParaRPr b="1" sz="750">
              <a:solidFill>
                <a:srgbClr val="0451A5"/>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env</a:t>
            </a:r>
            <a:r>
              <a:rPr b="1" lang="en" sz="750">
                <a:solidFill>
                  <a:schemeClr val="dk2"/>
                </a:solidFill>
                <a:highlight>
                  <a:srgbClr val="FFFFFE"/>
                </a:highlight>
                <a:latin typeface="Courier New"/>
                <a:ea typeface="Courier New"/>
                <a:cs typeface="Courier New"/>
                <a:sym typeface="Courier New"/>
              </a:rPr>
              <a:t>:</a:t>
            </a:r>
            <a:endParaRPr b="1" sz="750">
              <a:solidFill>
                <a:schemeClr val="dk2"/>
              </a:solidFill>
              <a:highlight>
                <a:srgbClr val="FFFFFE"/>
              </a:highlight>
              <a:latin typeface="Courier New"/>
              <a:ea typeface="Courier New"/>
              <a:cs typeface="Courier New"/>
              <a:sym typeface="Courier New"/>
            </a:endParaRPr>
          </a:p>
          <a:p>
            <a:pPr indent="0" lvl="0" marL="0" rtl="0" algn="l">
              <a:lnSpc>
                <a:spcPct val="150000"/>
              </a:lnSpc>
              <a:spcBef>
                <a:spcPts val="0"/>
              </a:spcBef>
              <a:spcAft>
                <a:spcPts val="0"/>
              </a:spcAft>
              <a:buClr>
                <a:schemeClr val="dk2"/>
              </a:buClr>
              <a:buSzPts val="1100"/>
              <a:buFont typeface="Arial"/>
              <a:buNone/>
            </a:pPr>
            <a:r>
              <a:rPr b="1" lang="en" sz="750">
                <a:solidFill>
                  <a:schemeClr val="dk2"/>
                </a:solidFill>
                <a:highlight>
                  <a:srgbClr val="FFFFFE"/>
                </a:highlight>
                <a:latin typeface="Courier New"/>
                <a:ea typeface="Courier New"/>
                <a:cs typeface="Courier New"/>
                <a:sym typeface="Courier New"/>
              </a:rPr>
              <a:t>             </a:t>
            </a:r>
            <a:r>
              <a:rPr b="1" lang="en" sz="750">
                <a:solidFill>
                  <a:srgbClr val="008080"/>
                </a:solidFill>
                <a:highlight>
                  <a:srgbClr val="FFFFFE"/>
                </a:highlight>
                <a:latin typeface="Courier New"/>
                <a:ea typeface="Courier New"/>
                <a:cs typeface="Courier New"/>
                <a:sym typeface="Courier New"/>
              </a:rPr>
              <a:t>AZURE_DEVOPS_EXT_PAT</a:t>
            </a:r>
            <a:r>
              <a:rPr b="1" lang="en" sz="750">
                <a:solidFill>
                  <a:schemeClr val="dk2"/>
                </a:solidFill>
                <a:highlight>
                  <a:srgbClr val="FFFFFE"/>
                </a:highlight>
                <a:latin typeface="Courier New"/>
                <a:ea typeface="Courier New"/>
                <a:cs typeface="Courier New"/>
                <a:sym typeface="Courier New"/>
              </a:rPr>
              <a:t>: </a:t>
            </a:r>
            <a:r>
              <a:rPr b="1" lang="en" sz="750">
                <a:solidFill>
                  <a:srgbClr val="0451A5"/>
                </a:solidFill>
                <a:highlight>
                  <a:srgbClr val="FFFFFE"/>
                </a:highlight>
                <a:latin typeface="Courier New"/>
                <a:ea typeface="Courier New"/>
                <a:cs typeface="Courier New"/>
                <a:sym typeface="Courier New"/>
              </a:rPr>
              <a:t>$(DevOpsPAT)</a:t>
            </a:r>
            <a:endParaRPr b="1" sz="750">
              <a:solidFill>
                <a:srgbClr val="0451A5"/>
              </a:solidFill>
              <a:highlight>
                <a:srgbClr val="FFFFFE"/>
              </a:highlight>
              <a:latin typeface="Courier New"/>
              <a:ea typeface="Courier New"/>
              <a:cs typeface="Courier New"/>
              <a:sym typeface="Courier New"/>
            </a:endParaRPr>
          </a:p>
          <a:p>
            <a:pPr indent="0" lvl="0" marL="0" rtl="0" algn="l">
              <a:spcBef>
                <a:spcPts val="0"/>
              </a:spcBef>
              <a:spcAft>
                <a:spcPts val="0"/>
              </a:spcAft>
              <a:buNone/>
            </a:pPr>
            <a:r>
              <a:t/>
            </a:r>
            <a:endParaRPr sz="650">
              <a:latin typeface="Courier New"/>
              <a:ea typeface="Courier New"/>
              <a:cs typeface="Courier New"/>
              <a:sym typeface="Courier New"/>
            </a:endParaRPr>
          </a:p>
        </p:txBody>
      </p:sp>
      <p:sp>
        <p:nvSpPr>
          <p:cNvPr id="189" name="Google Shape;189;p21"/>
          <p:cNvSpPr txBox="1"/>
          <p:nvPr/>
        </p:nvSpPr>
        <p:spPr>
          <a:xfrm>
            <a:off x="961200" y="981175"/>
            <a:ext cx="7472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Lato"/>
                <a:ea typeface="Lato"/>
                <a:cs typeface="Lato"/>
                <a:sym typeface="Lato"/>
              </a:rPr>
              <a:t>https://dev.azure.com/OURORG/OurProject/_apps/hub/ms.vss-build-web.ci-designer-hub?pipelineId=1234&amp;branch=wia-processusers</a:t>
            </a:r>
            <a:endParaRPr sz="900">
              <a:latin typeface="Lato"/>
              <a:ea typeface="Lato"/>
              <a:cs typeface="Lato"/>
              <a:sym typeface="Lato"/>
            </a:endParaRPr>
          </a:p>
        </p:txBody>
      </p:sp>
      <p:sp>
        <p:nvSpPr>
          <p:cNvPr id="190" name="Google Shape;190;p21"/>
          <p:cNvSpPr/>
          <p:nvPr/>
        </p:nvSpPr>
        <p:spPr>
          <a:xfrm>
            <a:off x="5222100" y="1304275"/>
            <a:ext cx="2271000" cy="666600"/>
          </a:xfrm>
          <a:prstGeom prst="wedgeRectCallout">
            <a:avLst>
              <a:gd fmla="val -8431" name="adj1"/>
              <a:gd fmla="val 92589"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 WI Query into just a string of CSV</a:t>
            </a:r>
            <a:endParaRPr/>
          </a:p>
        </p:txBody>
      </p:sp>
      <p:sp>
        <p:nvSpPr>
          <p:cNvPr id="191" name="Google Shape;191;p21"/>
          <p:cNvSpPr/>
          <p:nvPr/>
        </p:nvSpPr>
        <p:spPr>
          <a:xfrm>
            <a:off x="5535825" y="2818800"/>
            <a:ext cx="2271000" cy="666600"/>
          </a:xfrm>
          <a:prstGeom prst="wedgeRectCallout">
            <a:avLst>
              <a:gd fmla="val -21956" name="adj1"/>
              <a:gd fmla="val 130663"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Check the states of running instances of </a:t>
            </a:r>
            <a:r>
              <a:rPr i="1" lang="en"/>
              <a:t>this </a:t>
            </a:r>
            <a:r>
              <a:rPr lang="en"/>
              <a:t>pipeline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